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כמה אבני יסוד לקשר בריא מונה אתר המידע הרפואי לבני נוער? ← שבע | לפי הטבלה, מה כדאי לעשות בתחום 'הודעות ופרטיות'? ← לסמן גבול דיגיטלי, ולזכור ששיתוף פרטי דורש רשות</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בטקסט נכתב: 'אמירות שמקטינות כמו אף אחד אחר לא ירצה אותך'. מה השורש של 'מקטינות', ומה פירוש המילה כאן? ← ק־ט־נ: אמירות שגורמות לאדם להרגיש קטן ופחות שווה. המשפט בטקסט: "אלו לא סימני אהבה – הם סימני שליטה…".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לפי סקרים בארצות הברית, בני נוער שם מתחילים לצאת בממוצע בסביבות גיל 12.5 עד 13.5. | ❌ לא נכון – הטקסט קובע שיש גיל נכון להתחיל לצאת. | ❌ לא נכון – אחת משבע אבני היסוד היא 'להיות ביחד כל רגע'. | ✅ נכון – בדיקת הטלפון בלי רשות היא דגל אדום.</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מקשיבים כשהצד השני אומר 'לא נעים לי' ← ✅ סימן של קשר בריא | בודקים את הטלפון של בן/בת הזוג בלי רשות ← 🚩 דגל אדום | שומרים על חברויות ועל תחביבים גם בתוך זוגיות ← ✅ סימן של קשר בריא | מתעצבנים כשלא עונים להודעה תוך דקה ← 🚩 דגל אדום | מבקשים רשות לפני שמשתפים תמונה משותפת ← ✅ סימן של קשר בריא | מביכים את הצד השני מול כולם 'בתור בדיחה' ← 🚩 דגל אדום</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 לתלמידים: פנו ליועצת, לנאמני החוסן המורים או לנאמני החוסן התלמידים.</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"באיזה גיל מתחילים לצאת? מספר מול בגרות" ושאלות בסגנון בגרות על מטרה, מבנה וקישוריות. תשובות: מהי מטרתו העיקרית של הטקסט? ← לשכנע שהשאלה החשובה היא שאלת הבגרות ולא שאלת הגיל | מה תפקידה של הפסקה החמישית בטיעון? ← היא מציגה טענת נגד: יש גיל מתאים, ונימוק שתומך בה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zugiut-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זוגיות ראשונה</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כבוד, גבולות וקשר בריא</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השלימו בלב או על פתק, בלי שמות. אפשר גם לא לשתף: 'חבר/ה טוב/ה זה מי ש...'. עכשיו חשבו: האם אותו משפט נכון גם לזוגיות? ומה לדעתכם ההבדל בין קנאה קטנה לבין שליטה?</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לאתר מידע בטקסט מידעי ובטבלה, ולהבחין בין סימן של קשר בריא לבין דגל אדום בתחומי כבוד, אמון, גבולות ופרטיות.</a:t>
            </a:r>
          </a:p>
          <a:p>
            <a:pPr rtl="1" algn="r">
              <a:spcAft>
                <a:spcPts val="600"/>
              </a:spcAft>
            </a:pPr>
            <a:r>
              <a:rPr sz="1500" b="0" lang="he-IL">
                <a:solidFill>
                  <a:srgbClr val="2B2540"/>
                </a:solidFill>
                <a:latin typeface="Arial"/>
                <a:ea typeface="Arial"/>
                <a:cs typeface="Arial"/>
                <a:sym typeface="Arial"/>
              </a:rPr>
              <a:t>• לעקוב אחר דילמה חברתית בסיפור, ולהסיק אילו בחירות של הדמות ושל חבר/ה תומך/ת מכבדות את כולם.</a:t>
            </a:r>
          </a:p>
          <a:p>
            <a:pPr rtl="1" algn="r">
              <a:spcAft>
                <a:spcPts val="600"/>
              </a:spcAft>
            </a:pPr>
            <a:r>
              <a:rPr sz="1500" b="0" lang="he-IL">
                <a:solidFill>
                  <a:srgbClr val="2B2540"/>
                </a:solidFill>
                <a:latin typeface="Arial"/>
                <a:ea typeface="Arial"/>
                <a:cs typeface="Arial"/>
                <a:sym typeface="Arial"/>
              </a:rPr>
              <a:t>• לזהות מבנה של טקסט טיעוני (טענה, נימוקים, טענת נגד, הפרכה, מסקנה) ולנסח עמדה מנומקת ומכבדת בשאלה 'מתי מתחילים לצאת?'.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מאיץ</a:t>
            </a:r>
          </a:p>
          <a:p>
            <a:pPr rtl="1" algn="ctr">
              <a:spcAft>
                <a:spcPts val="600"/>
              </a:spcAft>
            </a:pPr>
            <a:r>
              <a:rPr sz="1700" b="0" lang="he-IL">
                <a:solidFill>
                  <a:srgbClr val="2B2540"/>
                </a:solidFill>
                <a:latin typeface="Arial"/>
                <a:ea typeface="Arial"/>
                <a:cs typeface="Arial"/>
                <a:sym typeface="Arial"/>
              </a:rPr>
              <a:t>מתחיל לפעום מהר יותר</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לזלזל</a:t>
            </a:r>
          </a:p>
          <a:p>
            <a:pPr rtl="1" algn="ctr">
              <a:spcAft>
                <a:spcPts val="600"/>
              </a:spcAft>
            </a:pPr>
            <a:r>
              <a:rPr sz="1700" b="0" lang="he-IL">
                <a:solidFill>
                  <a:srgbClr val="2B2540"/>
                </a:solidFill>
                <a:latin typeface="Arial"/>
                <a:ea typeface="Arial"/>
                <a:cs typeface="Arial"/>
                <a:sym typeface="Arial"/>
              </a:rPr>
              <a:t>להתייחס למשהו כאילו הוא לא חשוב</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אבני יסוד</a:t>
            </a:r>
          </a:p>
          <a:p>
            <a:pPr rtl="1" algn="ctr">
              <a:spcAft>
                <a:spcPts val="600"/>
              </a:spcAft>
            </a:pPr>
            <a:r>
              <a:rPr sz="1700" b="0" lang="he-IL">
                <a:solidFill>
                  <a:srgbClr val="2B2540"/>
                </a:solidFill>
                <a:latin typeface="Arial"/>
                <a:ea typeface="Arial"/>
                <a:cs typeface="Arial"/>
                <a:sym typeface="Arial"/>
              </a:rPr>
              <a:t>הדברים הבסיסיים שעליהם נבנה משהו</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זהויות נפרדות</a:t>
            </a:r>
          </a:p>
          <a:p>
            <a:pPr rtl="1" algn="ctr">
              <a:spcAft>
                <a:spcPts val="600"/>
              </a:spcAft>
            </a:pPr>
            <a:r>
              <a:rPr sz="1700" b="0" lang="he-IL">
                <a:solidFill>
                  <a:srgbClr val="2B2540"/>
                </a:solidFill>
                <a:latin typeface="Arial"/>
                <a:ea typeface="Arial"/>
                <a:cs typeface="Arial"/>
                <a:sym typeface="Arial"/>
              </a:rPr>
              <a:t>לכל אחד נשארים חברים, תחביבים ומטרות משלו</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נטל</a:t>
            </a:r>
          </a:p>
          <a:p>
            <a:pPr rtl="1" algn="ctr">
              <a:spcAft>
                <a:spcPts val="600"/>
              </a:spcAft>
            </a:pPr>
            <a:r>
              <a:rPr sz="1700" b="0" lang="he-IL">
                <a:solidFill>
                  <a:srgbClr val="2B2540"/>
                </a:solidFill>
                <a:latin typeface="Arial"/>
                <a:ea typeface="Arial"/>
                <a:cs typeface="Arial"/>
                <a:sym typeface="Arial"/>
              </a:rPr>
              <a:t>משא כבד; משהו שמכביד ולא משמח</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אהבה ראשונה – מה באמת קורה לנו?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הלב מאיץ. יום אחד מגלים שהלב מאיץ כשמישהו או מישהי מסוימים נכנסים לכיתה. אם זה קרה לכם, או יקרה בעוד שנה־שנתיים, אתם בחברה טובה. ואם זה לא קורה, או שאתם בכלל לא מעוניינים, גם זה נורמלי לגמרי.</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הציצו בטבלה. איזו שורה הכי חשובה לדעתכם? נסו להסביר למה, בלי להזכיר אף אחד בשמו.</a:t>
            </a:r>
          </a:p>
        </p:txBody>
      </p:sp>
      <p:pic>
        <p:nvPicPr>
          <p:cNvPr id="19" name="Picture 18" descr="zugiut-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בחלק הזה נחפש מידע שכתוב בטקסט ובטבלה.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כמה אבני יסוד לקשר בריא מונה אתר המידע הרפואי לבני נוער?</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חמש</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שבע</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עשר</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לפי הטבלה, מה כדאי לעשות בתחום 'הודעות ופרטיות'?</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לסמן גבול דיגיטלי, ולזכור ששיתוף פרטי דורש רשות</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לענות לכל הודעה תוך דקה</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לתת לבן/בת הזוג את הסיסמה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בחלק הזה נסיק מסקנות, נקשר בין חלקי הטקסט ונבדוק את 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בטקסט נכתב: 'אמירות שמקטינות כמו אף אחד אחר לא ירצה אותך'. מה השורש של 'מקטינות', ומה פירוש המילה כאן?</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ק־ט־נ: אמירות שגורמות לאדם להרגיש קטן ופחות שווה</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ק־ט־נ: אמירות קצרות מאוד</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מ־ק־ט: אמירות שנאמרות בשקט</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מה באמת מראים הדגלים האדומים.</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בחלק הזה תביעו דעה, תיצרו ותחברו את הנושא לעצמכם.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הודעות בלי הפסקה</a:t>
            </a:r>
          </a:p>
          <a:p>
            <a:pPr rtl="1" algn="r">
              <a:spcAft>
                <a:spcPts val="800"/>
              </a:spcAft>
            </a:pPr>
            <a:r>
              <a:rPr sz="1800" b="0" lang="he-IL">
                <a:solidFill>
                  <a:srgbClr val="2B2540"/>
                </a:solidFill>
                <a:latin typeface="Arial"/>
                <a:ea typeface="Arial"/>
                <a:cs typeface="Arial"/>
                <a:sym typeface="Arial"/>
              </a:rPr>
              <a:t>נועה בת 14 בקשר עם עומר כבר חודש. בזמן האימון שלה הוא שלח לה שמונה הודעות, וכשענתה רק אחרי שעה הוא כעס ושאל עם מי הייתה.</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איזה דגל אדום מהטקסט אתם מזהים? מה נועה יכולה לחשוב, לומר או לעשות?</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בחרו שורה אחת מהטבלה, וכתבו פסקה מנומקת של 5–7 שורות: איך הדגל האדום שבשורה הזאת יכול 'להתחפש' בהתחלה להתנהגות שנראית חמודה או רומנטית? ומה עוזר לזהות אותו? הוסיפו משפט אחד שחבר/ה שמתקשה לסמן גבול יכול/ה לומר: משפט חזק, אבל לא תוקפני. (אפשר לכתוב על דמות, ואפשר לא לשתף.)</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לפי סקרים בארצות הברית, בני נוער שם מתחילים לצאת בממוצע בסביבות גיל 12.5 עד 13.5.</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הטקסט קובע שיש גיל נכון להתחיל לצאת.</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אחת משבע אבני היסוד היא 'להיות ביחד כל רגע'.</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בדיקת הטלפון בלי רשות היא דגל אדום.</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מיינו כל התנהגות: סימן של קשר בריא, או דגל אדום?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מקשיבים כשהצד השני אומר 'לא נעים לי'</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בודקים את הטלפון של בן/בת הזוג בלי רשות</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שומרים על חברויות ועל תחביבים גם בתוך זוגיות</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מתעצבנים כשלא עונים להודעה תוך דקה</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מבקשים רשות לפני שמשתפים תמונה משותפת</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מביכים את הצד השני מול כולם 'בתור בדיחה'</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סימן של קשר בריא</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דגל אדום</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בסיפור, איתמר שאל את שחר 'מה אתה רוצה שיקרה?' במקום לתת לו עצה. מתי שאלה טובה עוזרת יותר מעצה טובה, ומתי דווקא צריך עצה? (אפשר לענות על דמות או באופן כללי.)</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בחרו אחד משבעת הסימנים: כבוד, אמון, כנות, תמיכה, הוגנות, זהויות נפרדות או תקשורת טובה. איך הוא נראה בחברות קרובה, ואיך בזוגיות? מה דומה ומה שונה?</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למה דגל אדום כמו 'הודעות כל שעה' או 'בוא/י נהיה רק אנחנו' יכול להיראות בהתחלה רומנטי? מה עוזר לזהות שזו בעצם שליטה?</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מעש״ה – ארבעה צעדים לעזור למי שלידנו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121140" y="2286000"/>
            <a:ext cx="267462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מחויבות – "אני כאן איתך"</a:t>
            </a:r>
          </a:p>
        </p:txBody>
      </p:sp>
      <p:sp>
        <p:nvSpPr>
          <p:cNvPr id="17" name="Rounded Rectangle 16"/>
          <p:cNvSpPr/>
          <p:nvPr/>
        </p:nvSpPr>
        <p:spPr>
          <a:xfrm>
            <a:off x="6309359" y="2286000"/>
            <a:ext cx="267462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עידוד לפעולה – משימה קטנה</a:t>
            </a:r>
          </a:p>
        </p:txBody>
      </p:sp>
      <p:sp>
        <p:nvSpPr>
          <p:cNvPr id="18" name="Rounded Rectangle 17"/>
          <p:cNvSpPr/>
          <p:nvPr/>
        </p:nvSpPr>
        <p:spPr>
          <a:xfrm>
            <a:off x="3497580" y="2286000"/>
            <a:ext cx="267462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שאלות שמפעילות חשיבה</a:t>
            </a:r>
          </a:p>
        </p:txBody>
      </p:sp>
      <p:sp>
        <p:nvSpPr>
          <p:cNvPr id="19" name="Rounded Rectangle 18"/>
          <p:cNvSpPr/>
          <p:nvPr/>
        </p:nvSpPr>
        <p:spPr>
          <a:xfrm>
            <a:off x="685799" y="2286000"/>
            <a:ext cx="267462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הבניית רצף – מה קרה ומה עכשיו</a:t>
            </a:r>
          </a:p>
        </p:txBody>
      </p:sp>
      <p:sp>
        <p:nvSpPr>
          <p:cNvPr id="20" name="Rounded Rectangle 19"/>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דילמה בלב ומבוכה בבטן? גם לאיתמר זה קרה. מעש״ה כשחבר/ה מתלבט/ת: מחויבות – "אני כאן איתך", עידוד לצעד אחד קטן ואמיץ, שאלות שמפעילות חשיבה – "מה היה מכבד את כולם?", והבניית רצף – מה היה, מה עכשיו, מה הלאה. ובקשר – כבוד, הקשבה, ו"לא" זה לא. כשמשהו מפחיד או שולט – פונים ליועצת, לנאמני החוסן המורים או לנאמני החוסן התלמידים.</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„טענתי היא שהשאלה עצמה מנוסחת לא נכון. לא הגיל קובע אם מישהו או מישהי מוכנים לקשר, אלא הבגרות: היכולת לכבד גבול, שלך ושל הצד השני.“</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הטקסט?</a:t>
            </a:r>
          </a:p>
          <a:p>
            <a:pPr rtl="1" algn="r">
              <a:spcAft>
                <a:spcPts val="200"/>
              </a:spcAft>
            </a:pPr>
            <a:r>
              <a:rPr sz="1400" b="0" lang="he-IL">
                <a:solidFill>
                  <a:srgbClr val="6B6880"/>
                </a:solidFill>
                <a:latin typeface="Arial"/>
                <a:ea typeface="Arial"/>
                <a:cs typeface="Arial"/>
                <a:sym typeface="Arial"/>
              </a:rPr>
              <a:t>א. לדווח על נתוני סקרים מארצות הברית   ב. לשכנע שהשאלה החשובה היא שאלת הבגרות ולא שאלת הגיל   ג. להמליץ לכל בני הנוער להתחיל לצאת מגיל מסוים</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החמישית בטיעון?</a:t>
            </a:r>
          </a:p>
          <a:p>
            <a:pPr rtl="1" algn="r">
              <a:spcAft>
                <a:spcPts val="200"/>
              </a:spcAft>
            </a:pPr>
            <a:r>
              <a:rPr sz="1400" b="0" lang="he-IL">
                <a:solidFill>
                  <a:srgbClr val="6B6880"/>
                </a:solidFill>
                <a:latin typeface="Arial"/>
                <a:ea typeface="Arial"/>
                <a:cs typeface="Arial"/>
                <a:sym typeface="Arial"/>
              </a:rPr>
              <a:t>א. היא מציגה טענת נגד: יש גיל מתאים, ונימוק שתומך בה   ב. היא מסכמת את עמדת הכותב/ת   ג. היא מביאה נימוק נוסף לטענה המרכזית</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את הקשר בין הפסקה החמישית לפסקה השישית. כיצד הכותב/ת משתמש/ת בטענת הנגד כדי לחזק את עמדתו/ה? ביססו את תשובתכם על מילות קישור מהטקסט.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מָה חָשׁוּב לְךָ בְּחָבֵר/ה טוֹב/ה? כָּתְבוּ מִלָּה אַחַת. אֶפְשָׁר גַּם בַּשָּׂפָה שֶׁלָּכֶם.</a:t>
            </a:r>
          </a:p>
          <a:p>
            <a:pPr rtl="1" algn="r">
              <a:spcAft>
                <a:spcPts val="500"/>
              </a:spcAft>
            </a:pPr>
            <a:r>
              <a:rPr sz="1700" b="1" lang="he-IL">
                <a:solidFill>
                  <a:srgbClr val="6A3FC9"/>
                </a:solidFill>
                <a:latin typeface="Arial"/>
                <a:ea typeface="Arial"/>
                <a:cs typeface="Arial"/>
                <a:sym typeface="Arial"/>
              </a:rPr>
              <a:t>כָּבוֹד </a:t>
            </a:r>
            <a:r>
              <a:rPr sz="1500" b="0" lang="he-IL">
                <a:solidFill>
                  <a:srgbClr val="6B6880"/>
                </a:solidFill>
                <a:latin typeface="Arial"/>
                <a:ea typeface="Arial"/>
                <a:cs typeface="Arial"/>
                <a:sym typeface="Arial"/>
              </a:rPr>
              <a:t>– respect</a:t>
            </a:r>
          </a:p>
          <a:p>
            <a:pPr rtl="1" algn="r">
              <a:spcAft>
                <a:spcPts val="500"/>
              </a:spcAft>
            </a:pPr>
            <a:r>
              <a:rPr sz="1700" b="1" lang="he-IL">
                <a:solidFill>
                  <a:srgbClr val="6A3FC9"/>
                </a:solidFill>
                <a:latin typeface="Arial"/>
                <a:ea typeface="Arial"/>
                <a:cs typeface="Arial"/>
                <a:sym typeface="Arial"/>
              </a:rPr>
              <a:t>אֵמוּן </a:t>
            </a:r>
            <a:r>
              <a:rPr sz="1500" b="0" lang="he-IL">
                <a:solidFill>
                  <a:srgbClr val="6B6880"/>
                </a:solidFill>
                <a:latin typeface="Arial"/>
                <a:ea typeface="Arial"/>
                <a:cs typeface="Arial"/>
                <a:sym typeface="Arial"/>
              </a:rPr>
              <a:t>– trust</a:t>
            </a:r>
          </a:p>
          <a:p>
            <a:pPr rtl="1" algn="r">
              <a:spcAft>
                <a:spcPts val="500"/>
              </a:spcAft>
            </a:pPr>
            <a:r>
              <a:rPr sz="1700" b="1" lang="he-IL">
                <a:solidFill>
                  <a:srgbClr val="6A3FC9"/>
                </a:solidFill>
                <a:latin typeface="Arial"/>
                <a:ea typeface="Arial"/>
                <a:cs typeface="Arial"/>
                <a:sym typeface="Arial"/>
              </a:rPr>
              <a:t>כֵּנוּת </a:t>
            </a:r>
            <a:r>
              <a:rPr sz="1500" b="0" lang="he-IL">
                <a:solidFill>
                  <a:srgbClr val="6B6880"/>
                </a:solidFill>
                <a:latin typeface="Arial"/>
                <a:ea typeface="Arial"/>
                <a:cs typeface="Arial"/>
                <a:sym typeface="Arial"/>
              </a:rPr>
              <a:t>– honesty</a:t>
            </a:r>
          </a:p>
          <a:p>
            <a:pPr rtl="1" algn="r">
              <a:spcAft>
                <a:spcPts val="500"/>
              </a:spcAft>
            </a:pPr>
            <a:r>
              <a:rPr sz="1700" b="1" lang="he-IL">
                <a:solidFill>
                  <a:srgbClr val="6A3FC9"/>
                </a:solidFill>
                <a:latin typeface="Arial"/>
                <a:ea typeface="Arial"/>
                <a:cs typeface="Arial"/>
                <a:sym typeface="Arial"/>
              </a:rPr>
              <a:t>הוֹגְנוּת </a:t>
            </a:r>
            <a:r>
              <a:rPr sz="1500" b="0" lang="he-IL">
                <a:solidFill>
                  <a:srgbClr val="6B6880"/>
                </a:solidFill>
                <a:latin typeface="Arial"/>
                <a:ea typeface="Arial"/>
                <a:cs typeface="Arial"/>
                <a:sym typeface="Arial"/>
              </a:rPr>
              <a:t>– fairness</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עושה חבר/ה טוב/ה? אמרו מילה אחת.</a:t>
            </a:r>
          </a:p>
          <a:p>
            <a:pPr rtl="1" algn="r">
              <a:spcAft>
                <a:spcPts val="500"/>
              </a:spcAft>
            </a:pPr>
            <a:r>
              <a:rPr sz="1800" b="0" lang="he-IL">
                <a:solidFill>
                  <a:srgbClr val="2B2540"/>
                </a:solidFill>
                <a:latin typeface="Arial"/>
                <a:ea typeface="Arial"/>
                <a:cs typeface="Arial"/>
                <a:sym typeface="Arial"/>
              </a:rPr>
              <a:t>מישהו אומר 'לא'. מה עושים?</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עוצרים</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צוחקים</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ממשיכים</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זוגיות ראשונה</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סימן אחד של קשר בריא שאני רוצה לזכור הוא... כי...</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משפט אחד, חזק אבל לא תוקפני, שאפשר לומר כשמשהו 'לא נעים לי' בקשר או בחברות.</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למי אפשר לפנות כשקשר מפחיד, שולט או פוגע? כתבו לפחות שתי כתובות בבית הספר. (תשובה: היועצת, נאמני החוסן המורים, נאמני החוסן התלמידים.)</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זוגיות ראשונה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35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זוגיות ראשונה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