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פתיחה (5 דק׳): הקרינו את השאלה. חשבו לבד דקה, שתפו בזוגות, ושלושה תלמידים משתפים במליאה. אין תשובה נכונה – מטרת השאלה לעורר סקרנות ולחבר לנושא.</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קוראים את המילים בקול. בקשו מהתלמידים לנחש את הפירוש לפני שחושפים (באתר: לחיצה על כרטיס). מומלץ להשאיר את השקופית מוקרנת בזמן הקריאה.</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תזכורת לאסטרטגיית הקריאה. לפני שקוראים: מציצים בכותרת ובטבלה וקובעים מטרה. בזמן: מסמנים בעיפרון ועוצרים בתחנות. אחרי: מסכמים במשפט, מגיבים ומחברים לחיים.</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קריאה (12–15 דק׳): הטקסט המלא והטבלה נמצאים בחוברת ובאתר. קוראים יחד את הפסקה הראשונה, עוצרים בתחנת העצירה, וממשיכים בקריאה עצמית או בזוגות. לכל רמה באתר ובחוברת יש טקסט משלה: סיפור ליסודי, טקסט טיעוני לחט״ע, טקסט בניקוד לעולים וטקסט קצר עם תמונות לחנ״מ.</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פני המים – איתור מידע גלוי. תשובות: לפי ההערכות המקובלות שמובאות בטקסט, עד מתי המוח ממשיך להבשיל? ← עד אמצע–סוף שנות העשרים | מה קורה להורמון השינה, מלטונין, אצל בני נוער? ← הוא מתחיל לעלות מאוחר יותר בערב ונשאר גבוה עד מאוחר יותר בבוקר</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צלילה – הסקה ולשון. תשובות: בפסקה 'מערכת האזעקה' כתוב שתרגול דרכי התמודדות 'שווה זהב'. מה פירוש הביטוי? ← חשוב ומועיל מאוד. המשפט בטקסט: "זה ביולוגיה, לא עצלנות…". בקשו לנמק: איך ידעתם?</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המעמקים – חשיבה ביקורתית ויצירה. דנים במקרה בזוגות (3 דק׳), ואחר כך כל אחד/ת כותב/ת בחוברת. אין תשובה אחת נכונה – בודקים שיש נימוק ושימוש בטקסט.</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"אמת או בדיון": קוראים כל משפט. מי שחושב/ת שנכון – קם/ה (או מרים/ה 👍), מי שלא – נשאר/ת לשבת (👎). אחר כך חושפים ומבקשים הוכחה מהטקסט. תשובות: ❌ לא נכון – לפי הטקסט, המוח של בני נוער עדיין גדל בגודלו. | ✅ נכון – קליפת המוח הקדם-מצחית נמצאת ממש מאחורי המצח. | ❌ לא נכון – בני נוער צריכים בערך שש שעות שינה בלילה. | ✅ נכון – המוח המתבגר נוטה להגיב ללחץ מהר יותר וחזק יותר ממוח מבוגר.</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מיון: מחלקים את הכיתה לקבוצות לפי מספר הסלים. כל קבוצה "מגינה" על סל אחד ואוספת אליו פריטים. תשובות: לישון באותן שעות בערך, גם בסוף שבוע ← ✅ צעד שבונה את המוח | לגלול בטלפון במיטה עד שהעיניים נסגרות ← 🚩 מלכודת ששוחקת אותו | להתחיל ללמוד נגינה או שפה חדשה ← ✅ צעד שבונה את המוח | להישאר ערים עד שלוש לפני יום מבחנים ← 🚩 מלכודת ששוחקת אותו | דקת נשימת בטן לפני מבחן קשה ← ✅ צעד שבונה את המוח | לשתף מבוגר/ת שסומכים עליו/ה כשמשהו לוחץ ← ✅ צעד שבונה את המוח</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מעגל שיחה (8 דק׳): כללי השיחה – מקשיבים עד הסוף, מדברים בגוף ראשון, מותר לא לשתף. באתר יש כפתור לשאלה אקראית. לתלמידים: פנו ליועצת, לנאמני החוסן המורים או לנאמני החוסן התלמידים.</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כלי חוסן קצר (3–5 דק׳). זו תמיכה ולא טיפול: כל דאגה לגבי תלמיד/ה מעבירים ליועצת.</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לחט״ע – הטקסט הטיעוני "ארבע אותיות עליכם: האם מבחן אישיות יודע מי אתם?" ושאלות בסגנון בגרות על מטרה, מבנה וקישוריות. תשובות: מהי מטרתו העיקרית של הטקסט? ← לטעון שמבחני אישיות מהנים ופותחים שיחה אך אינם קובעים מי אנחנו, ולבסס זאת בראיות | מה תפקידה של הפסקה השלישית במבנה הטיעון? ← היא מביאה ראיה מחקרית שתומכת בטענה המרכזית</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התאמות: לעולים – טקסט בניקוד, מילון עם תרגום לאנגלית ומשפטי פתיחה. לחנ״מ – טקסט קצר מאוד, כרטיסי תמונה וכפתורים גדולים. גרסאות מלאות לכל רמה בחוברת ובאתר.</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כרטיס יציאה (3 דק׳): כל אחד/ת ממלא/ת את שלוש השורות בחוברת או על פתק. אוספים בדלת.</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noar-beomek.sites.tab.bo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קורה לי בפנים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3" name="Oval 12"/>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a:t>
            </a:r>
          </a:p>
        </p:txBody>
      </p:sp>
      <p:sp>
        <p:nvSpPr>
          <p:cNvPr id="14" name="Rounded Rectangle 13"/>
          <p:cNvSpPr/>
          <p:nvPr/>
        </p:nvSpPr>
        <p:spPr>
          <a:xfrm>
            <a:off x="658368" y="1143000"/>
            <a:ext cx="6035040" cy="3392424"/>
          </a:xfrm>
          <a:prstGeom prst="roundRect">
            <a:avLst>
              <a:gd name="adj" fmla="val 5390"/>
            </a:avLst>
          </a:prstGeom>
          <a:solidFill>
            <a:srgbClr val="FFFFFF"/>
          </a:solidFill>
          <a:ln w="25400">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psychologia-pptx.jpg"/>
          <p:cNvPicPr>
            <a:picLocks noChangeAspect="1"/>
          </p:cNvPicPr>
          <p:nvPr/>
        </p:nvPicPr>
        <p:blipFill>
          <a:blip r:embed="rId3"/>
          <a:stretch>
            <a:fillRect/>
          </a:stretch>
        </p:blipFill>
        <p:spPr>
          <a:xfrm>
            <a:off x="731520" y="1216152"/>
            <a:ext cx="5888736" cy="3291840"/>
          </a:xfrm>
          <a:prstGeom prst="rect">
            <a:avLst/>
          </a:prstGeom>
        </p:spPr>
      </p:pic>
      <p:sp>
        <p:nvSpPr>
          <p:cNvPr id="16" name="TextBox 15"/>
          <p:cNvSpPr txBox="1"/>
          <p:nvPr/>
        </p:nvSpPr>
        <p:spPr>
          <a:xfrm>
            <a:off x="6903720" y="1097280"/>
            <a:ext cx="4937760" cy="914400"/>
          </a:xfrm>
          <a:prstGeom prst="rect">
            <a:avLst/>
          </a:prstGeom>
          <a:noFill/>
        </p:spPr>
        <p:txBody>
          <a:bodyPr wrap="square" lIns="45720" rIns="45720" tIns="32003" bIns="32003" anchor="ctr">
            <a:spAutoFit/>
          </a:bodyPr>
          <a:lstStyle/>
          <a:p>
            <a:pPr rtl="1" algn="r">
              <a:spcAft>
                <a:spcPts val="400"/>
              </a:spcAft>
            </a:pPr>
            <a:r>
              <a:rPr sz="5400" b="0" lang="he-IL">
                <a:solidFill>
                  <a:srgbClr val="2B2540"/>
                </a:solidFill>
                <a:latin typeface="Segoe UI Emoji"/>
                <a:ea typeface="Segoe UI Emoji"/>
                <a:cs typeface="Segoe UI Emoji"/>
                <a:sym typeface="Segoe UI Emoji"/>
              </a:rPr>
              <a:t>🧠</a:t>
            </a:r>
          </a:p>
        </p:txBody>
      </p:sp>
      <p:sp>
        <p:nvSpPr>
          <p:cNvPr id="17" name="TextBox 16"/>
          <p:cNvSpPr txBox="1"/>
          <p:nvPr/>
        </p:nvSpPr>
        <p:spPr>
          <a:xfrm>
            <a:off x="6903720" y="2011680"/>
            <a:ext cx="4937760" cy="1463040"/>
          </a:xfrm>
          <a:prstGeom prst="rect">
            <a:avLst/>
          </a:prstGeom>
          <a:noFill/>
        </p:spPr>
        <p:txBody>
          <a:bodyPr wrap="square" lIns="45720" rIns="45720" tIns="32003" bIns="32003" anchor="t">
            <a:spAutoFit/>
          </a:bodyPr>
          <a:lstStyle/>
          <a:p>
            <a:pPr rtl="1" algn="r">
              <a:spcAft>
                <a:spcPts val="0"/>
              </a:spcAft>
            </a:pPr>
            <a:r>
              <a:rPr sz="4000" b="1" lang="he-IL">
                <a:solidFill>
                  <a:srgbClr val="6A3FC9"/>
                </a:solidFill>
                <a:latin typeface="Arial"/>
                <a:ea typeface="Arial"/>
                <a:cs typeface="Arial"/>
                <a:sym typeface="Arial"/>
              </a:rPr>
              <a:t>מה קורה לי בפנים</a:t>
            </a:r>
          </a:p>
        </p:txBody>
      </p:sp>
      <p:sp>
        <p:nvSpPr>
          <p:cNvPr id="18" name="TextBox 17"/>
          <p:cNvSpPr txBox="1"/>
          <p:nvPr/>
        </p:nvSpPr>
        <p:spPr>
          <a:xfrm>
            <a:off x="6903720" y="3429000"/>
            <a:ext cx="4937760" cy="822960"/>
          </a:xfrm>
          <a:prstGeom prst="rect">
            <a:avLst/>
          </a:prstGeom>
          <a:noFill/>
        </p:spPr>
        <p:txBody>
          <a:bodyPr wrap="square" lIns="45720" rIns="45720" tIns="32003" bIns="32003" anchor="t">
            <a:spAutoFit/>
          </a:bodyPr>
          <a:lstStyle/>
          <a:p>
            <a:pPr rtl="1" algn="r">
              <a:spcAft>
                <a:spcPts val="400"/>
              </a:spcAft>
            </a:pPr>
            <a:r>
              <a:rPr sz="2200" b="0" lang="he-IL">
                <a:solidFill>
                  <a:srgbClr val="2B2540"/>
                </a:solidFill>
                <a:latin typeface="Arial"/>
                <a:ea typeface="Arial"/>
                <a:cs typeface="Arial"/>
                <a:sym typeface="Arial"/>
              </a:rPr>
              <a:t>פסיכולוגיה של הנוער</a:t>
            </a:r>
          </a:p>
        </p:txBody>
      </p:sp>
      <p:sp>
        <p:nvSpPr>
          <p:cNvPr id="19" name="Rounded Rectangle 18"/>
          <p:cNvSpPr/>
          <p:nvPr/>
        </p:nvSpPr>
        <p:spPr>
          <a:xfrm>
            <a:off x="7086600" y="4297680"/>
            <a:ext cx="4754880" cy="457200"/>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600" b="1" lang="he-IL">
                <a:solidFill>
                  <a:srgbClr val="3BAF7E"/>
                </a:solidFill>
                <a:latin typeface="Arial"/>
                <a:ea typeface="Arial"/>
                <a:cs typeface="Arial"/>
                <a:sym typeface="Arial"/>
              </a:rPr>
              <a:t>סוגת הטקסט: טקסט מידעי עם טבלה</a:t>
            </a:r>
          </a:p>
        </p:txBody>
      </p:sp>
      <p:sp>
        <p:nvSpPr>
          <p:cNvPr id="20" name="Rounded Rectangle 19"/>
          <p:cNvSpPr/>
          <p:nvPr/>
        </p:nvSpPr>
        <p:spPr>
          <a:xfrm>
            <a:off x="658368" y="4800600"/>
            <a:ext cx="11155680" cy="566928"/>
          </a:xfrm>
          <a:prstGeom prst="roundRect">
            <a:avLst>
              <a:gd name="adj" fmla="val 4838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מצגת מלווה לחוברת · חט״ב וחט״ע · עם שקופית התאמה לעולים ולחנ״מ</a:t>
            </a:r>
          </a:p>
        </p:txBody>
      </p:sp>
      <p:sp>
        <p:nvSpPr>
          <p:cNvPr id="21" name="Rounded Rectangle 20"/>
          <p:cNvSpPr/>
          <p:nvPr/>
        </p:nvSpPr>
        <p:spPr>
          <a:xfrm>
            <a:off x="8259775" y="5532120"/>
            <a:ext cx="3566160" cy="566928"/>
          </a:xfrm>
          <a:prstGeom prst="roundRect">
            <a:avLst>
              <a:gd name="adj" fmla="val 48387"/>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a:t>
            </a:r>
          </a:p>
        </p:txBody>
      </p:sp>
      <p:sp>
        <p:nvSpPr>
          <p:cNvPr id="22" name="Rounded Rectangle 21"/>
          <p:cNvSpPr/>
          <p:nvPr/>
        </p:nvSpPr>
        <p:spPr>
          <a:xfrm>
            <a:off x="4465015" y="5532120"/>
            <a:ext cx="3566160" cy="566928"/>
          </a:xfrm>
          <a:prstGeom prst="roundRect">
            <a:avLst>
              <a:gd name="adj" fmla="val 48387"/>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a:t>
            </a:r>
          </a:p>
        </p:txBody>
      </p:sp>
      <p:sp>
        <p:nvSpPr>
          <p:cNvPr id="23" name="Rounded Rectangle 22"/>
          <p:cNvSpPr/>
          <p:nvPr/>
        </p:nvSpPr>
        <p:spPr>
          <a:xfrm>
            <a:off x="670255" y="5532120"/>
            <a:ext cx="3566160" cy="566928"/>
          </a:xfrm>
          <a:prstGeom prst="roundRect">
            <a:avLst>
              <a:gd name="adj" fmla="val 48387"/>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קורה לי בפנים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לפני הקריאה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שאלת פתיחה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2</a:t>
            </a:r>
          </a:p>
        </p:txBody>
      </p:sp>
      <p:sp>
        <p:nvSpPr>
          <p:cNvPr id="16" name="Rounded Rectangle 15"/>
          <p:cNvSpPr/>
          <p:nvPr/>
        </p:nvSpPr>
        <p:spPr>
          <a:xfrm>
            <a:off x="4343400" y="2240280"/>
            <a:ext cx="7452360" cy="2377440"/>
          </a:xfrm>
          <a:prstGeom prst="roundRect">
            <a:avLst>
              <a:gd name="adj" fmla="val 9615"/>
            </a:avLst>
          </a:prstGeom>
          <a:solidFill>
            <a:srgbClr val="FFF0E3"/>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160020" bIns="160020"/>
          <a:lstStyle/>
          <a:p>
            <a:pPr algn="ctr" rtl="1">
              <a:spcAft>
                <a:spcPts val="400"/>
              </a:spcAft>
            </a:pPr>
            <a:r>
              <a:rPr sz="3600" b="0" lang="he-IL">
                <a:solidFill>
                  <a:srgbClr val="2B2540"/>
                </a:solidFill>
                <a:latin typeface="Segoe UI Emoji"/>
                <a:ea typeface="Segoe UI Emoji"/>
                <a:cs typeface="Segoe UI Emoji"/>
                <a:sym typeface="Segoe UI Emoji"/>
              </a:rPr>
              <a:t>🤔</a:t>
            </a:r>
          </a:p>
          <a:p>
            <a:pPr rtl="1" algn="ctr">
              <a:spcAft>
                <a:spcPts val="400"/>
              </a:spcAft>
            </a:pPr>
            <a:r>
              <a:rPr sz="2800" b="1" lang="he-IL">
                <a:solidFill>
                  <a:srgbClr val="2B2540"/>
                </a:solidFill>
                <a:latin typeface="Arial"/>
                <a:ea typeface="Arial"/>
                <a:cs typeface="Arial"/>
                <a:sym typeface="Arial"/>
              </a:rPr>
              <a:t>אילו הייתם צריכים לתאר את 'מזג האוויר' של השבוע שלכם – שמש, עננים, סופה או קשת – מה הייתם בוחרים? (אפשר לבחור רק בלב, בלי לשתף.) ומה לדעתכם קורה במוח כשרגש מרגיש חזק במיוחד?</a:t>
            </a:r>
          </a:p>
        </p:txBody>
      </p:sp>
      <p:sp>
        <p:nvSpPr>
          <p:cNvPr id="17" name="Rounded Rectangle 16"/>
          <p:cNvSpPr/>
          <p:nvPr/>
        </p:nvSpPr>
        <p:spPr>
          <a:xfrm>
            <a:off x="946404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חושבים לבד</a:t>
            </a:r>
          </a:p>
        </p:txBody>
      </p:sp>
      <p:sp>
        <p:nvSpPr>
          <p:cNvPr id="18" name="Rounded Rectangle 17"/>
          <p:cNvSpPr/>
          <p:nvPr/>
        </p:nvSpPr>
        <p:spPr>
          <a:xfrm>
            <a:off x="690372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בזוג</a:t>
            </a:r>
          </a:p>
        </p:txBody>
      </p:sp>
      <p:sp>
        <p:nvSpPr>
          <p:cNvPr id="19" name="Rounded Rectangle 18"/>
          <p:cNvSpPr/>
          <p:nvPr/>
        </p:nvSpPr>
        <p:spPr>
          <a:xfrm>
            <a:off x="434340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בכיתה</a:t>
            </a:r>
          </a:p>
        </p:txBody>
      </p:sp>
      <p:sp>
        <p:nvSpPr>
          <p:cNvPr id="20" name="Rounded Rectangle 19"/>
          <p:cNvSpPr/>
          <p:nvPr/>
        </p:nvSpPr>
        <p:spPr>
          <a:xfrm>
            <a:off x="685800" y="2240280"/>
            <a:ext cx="3429000" cy="3291840"/>
          </a:xfrm>
          <a:prstGeom prst="roundRect">
            <a:avLst>
              <a:gd name="adj" fmla="val 5555"/>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היום נלמד</a:t>
            </a:r>
          </a:p>
          <a:p>
            <a:pPr rtl="1" algn="r">
              <a:spcAft>
                <a:spcPts val="600"/>
              </a:spcAft>
            </a:pPr>
            <a:r>
              <a:rPr sz="1500" b="0" lang="he-IL">
                <a:solidFill>
                  <a:srgbClr val="2B2540"/>
                </a:solidFill>
                <a:latin typeface="Arial"/>
                <a:ea typeface="Arial"/>
                <a:cs typeface="Arial"/>
                <a:sym typeface="Arial"/>
              </a:rPr>
              <a:t>• לאתר מידע גלוי בטקסט ולהסיק מסקנות על השינויים במוח המתבגר, על תגובת הלחץ בגוף ועל דרכים פשוטות להירגע.</a:t>
            </a:r>
          </a:p>
          <a:p>
            <a:pPr rtl="1" algn="r">
              <a:spcAft>
                <a:spcPts val="600"/>
              </a:spcAft>
            </a:pPr>
            <a:r>
              <a:rPr sz="1500" b="0" lang="he-IL">
                <a:solidFill>
                  <a:srgbClr val="2B2540"/>
                </a:solidFill>
                <a:latin typeface="Arial"/>
                <a:ea typeface="Arial"/>
                <a:cs typeface="Arial"/>
                <a:sym typeface="Arial"/>
              </a:rPr>
              <a:t>• לזהות את מבנה הטקסט (סיפורי, מידעי עם טבלה, טיעוני) ואת מרכיבי הטיעון: טענה, ראיה, טענת נגד והפרכה. להשתמש נכון במילות קישור.</a:t>
            </a:r>
          </a:p>
          <a:p>
            <a:pPr rtl="1" algn="r">
              <a:spcAft>
                <a:spcPts val="600"/>
              </a:spcAft>
            </a:pPr>
            <a:r>
              <a:rPr sz="1500" b="0" lang="he-IL">
                <a:solidFill>
                  <a:srgbClr val="2B2540"/>
                </a:solidFill>
                <a:latin typeface="Arial"/>
                <a:ea typeface="Arial"/>
                <a:cs typeface="Arial"/>
                <a:sym typeface="Arial"/>
              </a:rPr>
              <a:t>• להכיר ארגז כלים להתמודדות רגשית: נשימת בטן, מתן שם לרגש, שינה, תנועה ופנייה למבוגר/ת. לגבש עמדה אישית ומנומקת לגבי מבחני אישיות.</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קורה לי בפנים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אוצר מילים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מילים חשובות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3</a:t>
            </a:r>
          </a:p>
        </p:txBody>
      </p:sp>
      <p:sp>
        <p:nvSpPr>
          <p:cNvPr id="16" name="Rounded Rectangle 15"/>
          <p:cNvSpPr/>
          <p:nvPr/>
        </p:nvSpPr>
        <p:spPr>
          <a:xfrm>
            <a:off x="8247888" y="2286000"/>
            <a:ext cx="3611880" cy="1783080"/>
          </a:xfrm>
          <a:prstGeom prst="roundRect">
            <a:avLst>
              <a:gd name="adj" fmla="val 10256"/>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כוונון עדין</a:t>
            </a:r>
          </a:p>
          <a:p>
            <a:pPr rtl="1" algn="ctr">
              <a:spcAft>
                <a:spcPts val="600"/>
              </a:spcAft>
            </a:pPr>
            <a:r>
              <a:rPr sz="1700" b="0" lang="he-IL">
                <a:solidFill>
                  <a:srgbClr val="2B2540"/>
                </a:solidFill>
                <a:latin typeface="Arial"/>
                <a:ea typeface="Arial"/>
                <a:cs typeface="Arial"/>
                <a:sym typeface="Arial"/>
              </a:rPr>
              <a:t>שיפור קטן ומדויק של משהו שכבר קיים, כמו כיוון של כלי נגינה</a:t>
            </a:r>
          </a:p>
        </p:txBody>
      </p:sp>
      <p:sp>
        <p:nvSpPr>
          <p:cNvPr id="17" name="Rounded Rectangle 16"/>
          <p:cNvSpPr/>
          <p:nvPr/>
        </p:nvSpPr>
        <p:spPr>
          <a:xfrm>
            <a:off x="4434840" y="2286000"/>
            <a:ext cx="3611880" cy="1783080"/>
          </a:xfrm>
          <a:prstGeom prst="roundRect">
            <a:avLst>
              <a:gd name="adj" fmla="val 10256"/>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קליפת המוח הקדם-מצחית</a:t>
            </a:r>
          </a:p>
          <a:p>
            <a:pPr rtl="1" algn="ctr">
              <a:spcAft>
                <a:spcPts val="600"/>
              </a:spcAft>
            </a:pPr>
            <a:r>
              <a:rPr sz="1700" b="0" lang="he-IL">
                <a:solidFill>
                  <a:srgbClr val="2B2540"/>
                </a:solidFill>
                <a:latin typeface="Arial"/>
                <a:ea typeface="Arial"/>
                <a:cs typeface="Arial"/>
                <a:sym typeface="Arial"/>
              </a:rPr>
              <a:t>האזור במוח שממש מאחורי המצח; אחראי על תכנון, סידור עדיפויות ועצירת דחפים</a:t>
            </a:r>
          </a:p>
        </p:txBody>
      </p:sp>
      <p:sp>
        <p:nvSpPr>
          <p:cNvPr id="18" name="Rounded Rectangle 17"/>
          <p:cNvSpPr/>
          <p:nvPr/>
        </p:nvSpPr>
        <p:spPr>
          <a:xfrm>
            <a:off x="621791" y="2286000"/>
            <a:ext cx="3611880" cy="1783080"/>
          </a:xfrm>
          <a:prstGeom prst="roundRect">
            <a:avLst>
              <a:gd name="adj" fmla="val 10256"/>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דחף</a:t>
            </a:r>
          </a:p>
          <a:p>
            <a:pPr rtl="1" algn="ctr">
              <a:spcAft>
                <a:spcPts val="600"/>
              </a:spcAft>
            </a:pPr>
            <a:r>
              <a:rPr sz="1700" b="0" lang="he-IL">
                <a:solidFill>
                  <a:srgbClr val="2B2540"/>
                </a:solidFill>
                <a:latin typeface="Arial"/>
                <a:ea typeface="Arial"/>
                <a:cs typeface="Arial"/>
                <a:sym typeface="Arial"/>
              </a:rPr>
              <a:t>רצון חזק ופתאומי לעשות משהו מיד, בלי לחשוב</a:t>
            </a:r>
          </a:p>
        </p:txBody>
      </p:sp>
      <p:sp>
        <p:nvSpPr>
          <p:cNvPr id="19" name="Rounded Rectangle 18"/>
          <p:cNvSpPr/>
          <p:nvPr/>
        </p:nvSpPr>
        <p:spPr>
          <a:xfrm>
            <a:off x="6341364" y="4297680"/>
            <a:ext cx="3611880" cy="1783080"/>
          </a:xfrm>
          <a:prstGeom prst="roundRect">
            <a:avLst>
              <a:gd name="adj" fmla="val 10256"/>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מלטונין</a:t>
            </a:r>
          </a:p>
          <a:p>
            <a:pPr rtl="1" algn="ctr">
              <a:spcAft>
                <a:spcPts val="600"/>
              </a:spcAft>
            </a:pPr>
            <a:r>
              <a:rPr sz="1700" b="0" lang="he-IL">
                <a:solidFill>
                  <a:srgbClr val="2B2540"/>
                </a:solidFill>
                <a:latin typeface="Arial"/>
                <a:ea typeface="Arial"/>
                <a:cs typeface="Arial"/>
                <a:sym typeface="Arial"/>
              </a:rPr>
              <a:t>הורמון השינה – חומר בגוף שגורם לנו להרגיש עייפים ולהירדם</a:t>
            </a:r>
          </a:p>
        </p:txBody>
      </p:sp>
      <p:sp>
        <p:nvSpPr>
          <p:cNvPr id="20" name="Rounded Rectangle 19"/>
          <p:cNvSpPr/>
          <p:nvPr/>
        </p:nvSpPr>
        <p:spPr>
          <a:xfrm>
            <a:off x="2528316" y="4297680"/>
            <a:ext cx="3611880" cy="1783080"/>
          </a:xfrm>
          <a:prstGeom prst="roundRect">
            <a:avLst>
              <a:gd name="adj" fmla="val 10256"/>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חוסן</a:t>
            </a:r>
          </a:p>
          <a:p>
            <a:pPr rtl="1" algn="ctr">
              <a:spcAft>
                <a:spcPts val="600"/>
              </a:spcAft>
            </a:pPr>
            <a:r>
              <a:rPr sz="1700" b="0" lang="he-IL">
                <a:solidFill>
                  <a:srgbClr val="2B2540"/>
                </a:solidFill>
                <a:latin typeface="Arial"/>
                <a:ea typeface="Arial"/>
                <a:cs typeface="Arial"/>
                <a:sym typeface="Arial"/>
              </a:rPr>
              <a:t>היכולת להתמודד עם קשיים, להתאושש ולהמשיך הלאה</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קורה לי בפנים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אסטרטגיית 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 בזמן · אחרי הקריאה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4</a:t>
            </a:r>
          </a:p>
        </p:txBody>
      </p:sp>
      <p:sp>
        <p:nvSpPr>
          <p:cNvPr id="16" name="Rounded Rectangle 15"/>
          <p:cNvSpPr/>
          <p:nvPr/>
        </p:nvSpPr>
        <p:spPr>
          <a:xfrm>
            <a:off x="8183879" y="2240280"/>
            <a:ext cx="3611880" cy="3977639"/>
          </a:xfrm>
          <a:prstGeom prst="roundRect">
            <a:avLst>
              <a:gd name="adj" fmla="val 5063"/>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BAF7E"/>
                </a:solidFill>
                <a:latin typeface="Segoe UI Emoji"/>
                <a:ea typeface="Segoe UI Emoji"/>
                <a:cs typeface="Segoe UI Emoji"/>
                <a:sym typeface="Segoe UI Emoji"/>
              </a:rPr>
              <a:t>🔎</a:t>
            </a:r>
            <a:r>
              <a:rPr sz="2400" b="1" lang="he-IL">
                <a:solidFill>
                  <a:srgbClr val="3BAF7E"/>
                </a:solidFill>
                <a:latin typeface="Arial"/>
                <a:ea typeface="Arial"/>
                <a:cs typeface="Arial"/>
                <a:sym typeface="Arial"/>
              </a:rPr>
              <a:t> לפני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מציצים בכותרת ובטבלה</a:t>
            </a:r>
          </a:p>
          <a:p>
            <a:pPr rtl="1" algn="r">
              <a:spcAft>
                <a:spcPts val="300"/>
              </a:spcAft>
            </a:pPr>
            <a:r>
              <a:rPr sz="1700" b="0" lang="he-IL">
                <a:solidFill>
                  <a:srgbClr val="6B6880"/>
                </a:solidFill>
                <a:latin typeface="Arial"/>
                <a:ea typeface="Arial"/>
                <a:cs typeface="Arial"/>
                <a:sym typeface="Arial"/>
              </a:rPr>
              <a:t>על מה הטקסט? מה כבר ידוע לי על הנושא?</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קובעים מטרה</a:t>
            </a:r>
          </a:p>
          <a:p>
            <a:pPr rtl="1" algn="r">
              <a:spcAft>
                <a:spcPts val="300"/>
              </a:spcAft>
            </a:pPr>
            <a:r>
              <a:rPr sz="1700" b="0" lang="he-IL">
                <a:solidFill>
                  <a:srgbClr val="6B6880"/>
                </a:solidFill>
                <a:latin typeface="Arial"/>
                <a:ea typeface="Arial"/>
                <a:cs typeface="Arial"/>
                <a:sym typeface="Arial"/>
              </a:rPr>
              <a:t>למה אני קורא/ת? למידע, להנאה, כדי לגבש דעה?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מזהים סוג טקסט</a:t>
            </a:r>
          </a:p>
          <a:p>
            <a:pPr rtl="1" algn="r">
              <a:spcAft>
                <a:spcPts val="300"/>
              </a:spcAft>
            </a:pPr>
            <a:r>
              <a:rPr sz="1700" b="0" lang="he-IL">
                <a:solidFill>
                  <a:srgbClr val="6B6880"/>
                </a:solidFill>
                <a:latin typeface="Arial"/>
                <a:ea typeface="Arial"/>
                <a:cs typeface="Arial"/>
                <a:sym typeface="Arial"/>
              </a:rPr>
              <a:t>סיפור? כתבה? טור אישי? כל סוג נקרא אחרת.</a:t>
            </a:r>
          </a:p>
        </p:txBody>
      </p:sp>
      <p:sp>
        <p:nvSpPr>
          <p:cNvPr id="17" name="Rounded Rectangle 16"/>
          <p:cNvSpPr/>
          <p:nvPr/>
        </p:nvSpPr>
        <p:spPr>
          <a:xfrm>
            <a:off x="4434840" y="2240280"/>
            <a:ext cx="3611880" cy="3977639"/>
          </a:xfrm>
          <a:prstGeom prst="roundRect">
            <a:avLst>
              <a:gd name="adj" fmla="val 5063"/>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6A3FC9"/>
                </a:solidFill>
                <a:latin typeface="Segoe UI Emoji"/>
                <a:ea typeface="Segoe UI Emoji"/>
                <a:cs typeface="Segoe UI Emoji"/>
                <a:sym typeface="Segoe UI Emoji"/>
              </a:rPr>
              <a:t>📖</a:t>
            </a:r>
            <a:r>
              <a:rPr sz="2400" b="1" lang="he-IL">
                <a:solidFill>
                  <a:srgbClr val="6A3FC9"/>
                </a:solidFill>
                <a:latin typeface="Arial"/>
                <a:ea typeface="Arial"/>
                <a:cs typeface="Arial"/>
                <a:sym typeface="Arial"/>
              </a:rPr>
              <a:t> בזמן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מסמנים בעיפרון</a:t>
            </a:r>
          </a:p>
          <a:p>
            <a:pPr rtl="1" algn="r">
              <a:spcAft>
                <a:spcPts val="300"/>
              </a:spcAft>
            </a:pPr>
            <a:r>
              <a:rPr sz="1700" b="0" lang="he-IL">
                <a:solidFill>
                  <a:srgbClr val="6B6880"/>
                </a:solidFill>
                <a:latin typeface="Arial"/>
                <a:ea typeface="Arial"/>
                <a:cs typeface="Arial"/>
                <a:sym typeface="Arial"/>
              </a:rPr>
              <a:t>מילה לא מוכרת – עיגול. משפט חשוב – קו.</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עוצרים בתחנות</a:t>
            </a:r>
          </a:p>
          <a:p>
            <a:pPr rtl="1" algn="r">
              <a:spcAft>
                <a:spcPts val="300"/>
              </a:spcAft>
            </a:pPr>
            <a:r>
              <a:rPr sz="1700" b="0" lang="he-IL">
                <a:solidFill>
                  <a:srgbClr val="6B6880"/>
                </a:solidFill>
                <a:latin typeface="Arial"/>
                <a:ea typeface="Arial"/>
                <a:cs typeface="Arial"/>
                <a:sym typeface="Arial"/>
              </a:rPr>
              <a:t>מה קרה עד עכשיו? מה אני מנחש/ת שיקרה?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מחפשים קשרים</a:t>
            </a:r>
          </a:p>
          <a:p>
            <a:pPr rtl="1" algn="r">
              <a:spcAft>
                <a:spcPts val="300"/>
              </a:spcAft>
            </a:pPr>
            <a:r>
              <a:rPr sz="1700" b="0" lang="he-IL">
                <a:solidFill>
                  <a:srgbClr val="6B6880"/>
                </a:solidFill>
                <a:latin typeface="Arial"/>
                <a:ea typeface="Arial"/>
                <a:cs typeface="Arial"/>
                <a:sym typeface="Arial"/>
              </a:rPr>
              <a:t>סיבה ותוצאה, לפני ואחרי, טענה ונימוק.</a:t>
            </a:r>
          </a:p>
        </p:txBody>
      </p:sp>
      <p:sp>
        <p:nvSpPr>
          <p:cNvPr id="18" name="Rounded Rectangle 17"/>
          <p:cNvSpPr/>
          <p:nvPr/>
        </p:nvSpPr>
        <p:spPr>
          <a:xfrm>
            <a:off x="685799" y="2240280"/>
            <a:ext cx="3611880" cy="3977639"/>
          </a:xfrm>
          <a:prstGeom prst="roundRect">
            <a:avLst>
              <a:gd name="adj" fmla="val 5063"/>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D7BD9"/>
                </a:solidFill>
                <a:latin typeface="Segoe UI Emoji"/>
                <a:ea typeface="Segoe UI Emoji"/>
                <a:cs typeface="Segoe UI Emoji"/>
                <a:sym typeface="Segoe UI Emoji"/>
              </a:rPr>
              <a:t>✅</a:t>
            </a:r>
            <a:r>
              <a:rPr sz="2400" b="1" lang="he-IL">
                <a:solidFill>
                  <a:srgbClr val="3D7BD9"/>
                </a:solidFill>
                <a:latin typeface="Arial"/>
                <a:ea typeface="Arial"/>
                <a:cs typeface="Arial"/>
                <a:sym typeface="Arial"/>
              </a:rPr>
              <a:t> אחרי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מסכמים במשפט</a:t>
            </a:r>
          </a:p>
          <a:p>
            <a:pPr rtl="1" algn="r">
              <a:spcAft>
                <a:spcPts val="300"/>
              </a:spcAft>
            </a:pPr>
            <a:r>
              <a:rPr sz="1700" b="0" lang="he-IL">
                <a:solidFill>
                  <a:srgbClr val="6B6880"/>
                </a:solidFill>
                <a:latin typeface="Arial"/>
                <a:ea typeface="Arial"/>
                <a:cs typeface="Arial"/>
                <a:sym typeface="Arial"/>
              </a:rPr>
              <a:t>מה הרעיון המרכזי – במילים שלי?</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מגיבים</a:t>
            </a:r>
          </a:p>
          <a:p>
            <a:pPr rtl="1" algn="r">
              <a:spcAft>
                <a:spcPts val="300"/>
              </a:spcAft>
            </a:pPr>
            <a:r>
              <a:rPr sz="1700" b="0" lang="he-IL">
                <a:solidFill>
                  <a:srgbClr val="6B6880"/>
                </a:solidFill>
                <a:latin typeface="Arial"/>
                <a:ea typeface="Arial"/>
                <a:cs typeface="Arial"/>
                <a:sym typeface="Arial"/>
              </a:rPr>
              <a:t>מסכים/ה? לא מסכים/ה? למה?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מחברים לחיים</a:t>
            </a:r>
          </a:p>
          <a:p>
            <a:pPr rtl="1" algn="r">
              <a:spcAft>
                <a:spcPts val="300"/>
              </a:spcAft>
            </a:pPr>
            <a:r>
              <a:rPr sz="1700" b="0" lang="he-IL">
                <a:solidFill>
                  <a:srgbClr val="6B6880"/>
                </a:solidFill>
                <a:latin typeface="Arial"/>
                <a:ea typeface="Arial"/>
                <a:cs typeface="Arial"/>
                <a:sym typeface="Arial"/>
              </a:rPr>
              <a:t>איפה פגשתי משהו דומה? מה אקח איתי?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קורה לי בפנים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קוראים יחד</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המוח שלכם עדיין בבנייה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5</a:t>
            </a:r>
          </a:p>
        </p:txBody>
      </p:sp>
      <p:sp>
        <p:nvSpPr>
          <p:cNvPr id="16" name="Rounded Rectangle 15"/>
          <p:cNvSpPr/>
          <p:nvPr/>
        </p:nvSpPr>
        <p:spPr>
          <a:xfrm>
            <a:off x="8778240" y="2194560"/>
            <a:ext cx="3017520" cy="420624"/>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3BAF7E"/>
                </a:solidFill>
                <a:latin typeface="Arial"/>
                <a:ea typeface="Arial"/>
                <a:cs typeface="Arial"/>
                <a:sym typeface="Arial"/>
              </a:rPr>
              <a:t>טקסט מידעי עם טבלה (חט״ב)</a:t>
            </a:r>
          </a:p>
        </p:txBody>
      </p:sp>
      <p:sp>
        <p:nvSpPr>
          <p:cNvPr id="17" name="Rounded Rectangle 16"/>
          <p:cNvSpPr/>
          <p:nvPr/>
        </p:nvSpPr>
        <p:spPr>
          <a:xfrm>
            <a:off x="3886200" y="2743200"/>
            <a:ext cx="7909560" cy="2514600"/>
          </a:xfrm>
          <a:prstGeom prst="roundRect">
            <a:avLst>
              <a:gd name="adj" fmla="val 7272"/>
            </a:avLst>
          </a:prstGeom>
          <a:solidFill>
            <a:srgbClr val="FFFFFF"/>
          </a:solidFill>
          <a:ln w="19050">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228600" rIns="228600" tIns="160020" bIns="160020"/>
          <a:lstStyle/>
          <a:p>
            <a:pPr algn="r" rtl="1">
              <a:spcAft>
                <a:spcPts val="400"/>
              </a:spcAft>
            </a:pPr>
            <a:r>
              <a:rPr sz="2100" b="0" lang="he-IL">
                <a:solidFill>
                  <a:srgbClr val="2B2540"/>
                </a:solidFill>
                <a:latin typeface="Segoe UI Emoji"/>
                <a:ea typeface="Segoe UI Emoji"/>
                <a:cs typeface="Segoe UI Emoji"/>
                <a:sym typeface="Segoe UI Emoji"/>
              </a:rPr>
              <a:t>❝</a:t>
            </a:r>
            <a:r>
              <a:rPr sz="2100" b="0" lang="he-IL">
                <a:solidFill>
                  <a:srgbClr val="2B2540"/>
                </a:solidFill>
                <a:latin typeface="Arial"/>
                <a:ea typeface="Arial"/>
                <a:cs typeface="Arial"/>
                <a:sym typeface="Arial"/>
              </a:rPr>
              <a:t> כוונון עדין. הנה עובדה שכמעט אף אחד לא מספר לכם: המוח שלכם כבר לא גדל בגודלו, אבל הוא עדיין רחוק מלהיות מוכן. חוקרי המוח מסבירים ששנות ההתבגרות הן תקופה של 'כוונון עדין'.</a:t>
            </a:r>
          </a:p>
        </p:txBody>
      </p:sp>
      <p:sp>
        <p:nvSpPr>
          <p:cNvPr id="18" name="Rounded Rectangle 17"/>
          <p:cNvSpPr/>
          <p:nvPr/>
        </p:nvSpPr>
        <p:spPr>
          <a:xfrm>
            <a:off x="3886200" y="5440680"/>
            <a:ext cx="7909560" cy="777240"/>
          </a:xfrm>
          <a:prstGeom prst="roundRect">
            <a:avLst>
              <a:gd name="adj" fmla="val 23529"/>
            </a:avLst>
          </a:prstGeom>
          <a:solidFill>
            <a:srgbClr val="FFE3E3"/>
          </a:solidFill>
          <a:ln w="15875">
            <a:solidFill>
              <a:srgbClr val="F3B5B5"/>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C0392B"/>
                </a:solidFill>
                <a:latin typeface="Segoe UI Emoji"/>
                <a:ea typeface="Segoe UI Emoji"/>
                <a:cs typeface="Segoe UI Emoji"/>
                <a:sym typeface="Segoe UI Emoji"/>
              </a:rPr>
              <a:t>🛑</a:t>
            </a:r>
            <a:r>
              <a:rPr sz="1800" b="1" lang="he-IL">
                <a:solidFill>
                  <a:srgbClr val="C0392B"/>
                </a:solidFill>
                <a:latin typeface="Arial"/>
                <a:ea typeface="Arial"/>
                <a:cs typeface="Arial"/>
                <a:sym typeface="Arial"/>
              </a:rPr>
              <a:t> תחנת עצירה: </a:t>
            </a: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תחנת עצירה: עצרו והסתכלו בטבלה. בחרו שורה אחת שמזכירה לכם את עצמכם – או דמות שאתם מכירים מספר או מסרט. איזה רגע מסביר למה בחרתם דווקא אותה? (אפשר לחשוב רק בלב, בלי לשתף.)</a:t>
            </a:r>
          </a:p>
        </p:txBody>
      </p:sp>
      <p:pic>
        <p:nvPicPr>
          <p:cNvPr id="19" name="Picture 18" descr="psychologia-pptx.jpg"/>
          <p:cNvPicPr>
            <a:picLocks noChangeAspect="1"/>
          </p:cNvPicPr>
          <p:nvPr/>
        </p:nvPicPr>
        <p:blipFill>
          <a:blip r:embed="rId3"/>
          <a:stretch>
            <a:fillRect/>
          </a:stretch>
        </p:blipFill>
        <p:spPr>
          <a:xfrm>
            <a:off x="685800" y="2743200"/>
            <a:ext cx="3017520" cy="1682496"/>
          </a:xfrm>
          <a:prstGeom prst="rect">
            <a:avLst/>
          </a:prstGeom>
        </p:spPr>
      </p:pic>
      <p:sp>
        <p:nvSpPr>
          <p:cNvPr id="20" name="TextBox 19"/>
          <p:cNvSpPr txBox="1"/>
          <p:nvPr/>
        </p:nvSpPr>
        <p:spPr>
          <a:xfrm>
            <a:off x="685800" y="4526280"/>
            <a:ext cx="3017520" cy="914400"/>
          </a:xfrm>
          <a:prstGeom prst="rect">
            <a:avLst/>
          </a:prstGeom>
          <a:noFill/>
        </p:spPr>
        <p:txBody>
          <a:bodyPr wrap="square" lIns="45720" rIns="45720" tIns="32003" bIns="32003" anchor="t">
            <a:spAutoFit/>
          </a:bodyPr>
          <a:lstStyle/>
          <a:p>
            <a:pPr rtl="1" algn="ctr">
              <a:spcAft>
                <a:spcPts val="400"/>
              </a:spcAft>
            </a:pPr>
            <a:r>
              <a:rPr sz="1400" b="0" lang="he-IL">
                <a:solidFill>
                  <a:srgbClr val="6B6880"/>
                </a:solidFill>
                <a:latin typeface="Arial"/>
                <a:ea typeface="Arial"/>
                <a:cs typeface="Arial"/>
                <a:sym typeface="Arial"/>
              </a:rPr>
              <a:t>הטקסט המלא בחוברת ובאתר. קוראים, מסמנים בעיפרון ועוצרים בתחנות.</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קורה לי בפנים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א׳ · פני המים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מאתרים מידע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6</a:t>
            </a:r>
          </a:p>
        </p:txBody>
      </p:sp>
      <p:sp>
        <p:nvSpPr>
          <p:cNvPr id="16" name="Rounded Rectangle 15"/>
          <p:cNvSpPr/>
          <p:nvPr/>
        </p:nvSpPr>
        <p:spPr>
          <a:xfrm>
            <a:off x="685800" y="2194560"/>
            <a:ext cx="11109960" cy="566928"/>
          </a:xfrm>
          <a:prstGeom prst="roundRect">
            <a:avLst>
              <a:gd name="adj" fmla="val 48387"/>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 </a:t>
            </a:r>
            <a:r>
              <a:rPr sz="1700" b="0" lang="he-IL">
                <a:solidFill>
                  <a:srgbClr val="FFFFFF"/>
                </a:solidFill>
                <a:latin typeface="Arial"/>
                <a:ea typeface="Arial"/>
                <a:cs typeface="Arial"/>
                <a:sym typeface="Arial"/>
              </a:rPr>
              <a:t>צוללים לפני המים: מחפשים מידע שכתוב בטקסט במפורש.</a:t>
            </a:r>
          </a:p>
        </p:txBody>
      </p:sp>
      <p:sp>
        <p:nvSpPr>
          <p:cNvPr id="17" name="Rounded Rectangle 16"/>
          <p:cNvSpPr/>
          <p:nvPr/>
        </p:nvSpPr>
        <p:spPr>
          <a:xfrm>
            <a:off x="685800" y="297180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1. לפי ההערכות המקובלות שמובאות בטקסט, עד מתי המוח ממשיך להבשיל?</a:t>
            </a:r>
          </a:p>
        </p:txBody>
      </p:sp>
      <p:sp>
        <p:nvSpPr>
          <p:cNvPr id="18" name="Rounded Rectangle 17"/>
          <p:cNvSpPr/>
          <p:nvPr/>
        </p:nvSpPr>
        <p:spPr>
          <a:xfrm>
            <a:off x="812292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עד גיל 18 בדיוק</a:t>
            </a:r>
          </a:p>
        </p:txBody>
      </p:sp>
      <p:sp>
        <p:nvSpPr>
          <p:cNvPr id="19" name="Rounded Rectangle 18"/>
          <p:cNvSpPr/>
          <p:nvPr/>
        </p:nvSpPr>
        <p:spPr>
          <a:xfrm>
            <a:off x="4495799"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עד אמצע–סוף שנות העשרים</a:t>
            </a:r>
          </a:p>
        </p:txBody>
      </p:sp>
      <p:sp>
        <p:nvSpPr>
          <p:cNvPr id="20" name="Rounded Rectangle 19"/>
          <p:cNvSpPr/>
          <p:nvPr/>
        </p:nvSpPr>
        <p:spPr>
          <a:xfrm>
            <a:off x="86868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עד סוף בית הספר היסודי</a:t>
            </a:r>
          </a:p>
        </p:txBody>
      </p:sp>
      <p:sp>
        <p:nvSpPr>
          <p:cNvPr id="21" name="Rounded Rectangle 20"/>
          <p:cNvSpPr/>
          <p:nvPr/>
        </p:nvSpPr>
        <p:spPr>
          <a:xfrm>
            <a:off x="685800" y="466344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2. מה קורה להורמון השינה, מלטונין, אצל בני נוער?</a:t>
            </a:r>
          </a:p>
        </p:txBody>
      </p:sp>
      <p:sp>
        <p:nvSpPr>
          <p:cNvPr id="22" name="Rounded Rectangle 21"/>
          <p:cNvSpPr/>
          <p:nvPr/>
        </p:nvSpPr>
        <p:spPr>
          <a:xfrm>
            <a:off x="812292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הוא עולה מוקדם מאוד בערב ויורד מוקדם בבוקר</a:t>
            </a:r>
          </a:p>
        </p:txBody>
      </p:sp>
      <p:sp>
        <p:nvSpPr>
          <p:cNvPr id="23" name="Rounded Rectangle 22"/>
          <p:cNvSpPr/>
          <p:nvPr/>
        </p:nvSpPr>
        <p:spPr>
          <a:xfrm>
            <a:off x="4495799"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הוא נעלם לגמרי בגיל ההתבגרות</a:t>
            </a:r>
          </a:p>
        </p:txBody>
      </p:sp>
      <p:sp>
        <p:nvSpPr>
          <p:cNvPr id="24" name="Rounded Rectangle 23"/>
          <p:cNvSpPr/>
          <p:nvPr/>
        </p:nvSpPr>
        <p:spPr>
          <a:xfrm>
            <a:off x="86868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הוא מתחיל לעלות מאוחר יותר בערב ונשאר גבוה עד מאוחר יותר בבוקר</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קורה לי בפנים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ב׳ · צלילה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מבינים מה מסתתר בין השורות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7</a:t>
            </a:r>
          </a:p>
        </p:txBody>
      </p:sp>
      <p:sp>
        <p:nvSpPr>
          <p:cNvPr id="16" name="Rounded Rectangle 15"/>
          <p:cNvSpPr/>
          <p:nvPr/>
        </p:nvSpPr>
        <p:spPr>
          <a:xfrm>
            <a:off x="685800" y="2194560"/>
            <a:ext cx="11109960" cy="566928"/>
          </a:xfrm>
          <a:prstGeom prst="roundRect">
            <a:avLst>
              <a:gd name="adj" fmla="val 48387"/>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 </a:t>
            </a:r>
            <a:r>
              <a:rPr sz="1700" b="0" lang="he-IL">
                <a:solidFill>
                  <a:srgbClr val="FFFFFF"/>
                </a:solidFill>
                <a:latin typeface="Arial"/>
                <a:ea typeface="Arial"/>
                <a:cs typeface="Arial"/>
                <a:sym typeface="Arial"/>
              </a:rPr>
              <a:t>צוללים עמוק יותר: מסיקים, מקשרים ובודקים איך הטקסט בנוי.</a:t>
            </a:r>
          </a:p>
        </p:txBody>
      </p:sp>
      <p:sp>
        <p:nvSpPr>
          <p:cNvPr id="17" name="Rounded Rectangle 16"/>
          <p:cNvSpPr/>
          <p:nvPr/>
        </p:nvSpPr>
        <p:spPr>
          <a:xfrm>
            <a:off x="685800" y="2971800"/>
            <a:ext cx="11109960" cy="1600200"/>
          </a:xfrm>
          <a:prstGeom prst="roundRect">
            <a:avLst>
              <a:gd name="adj" fmla="val 11428"/>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בפסקה 'מערכת האזעקה' כתוב שתרגול דרכי התמודדות 'שווה זהב'. מה פירוש הביטוי?</a:t>
            </a:r>
          </a:p>
        </p:txBody>
      </p:sp>
      <p:sp>
        <p:nvSpPr>
          <p:cNvPr id="18" name="Rounded Rectangle 17"/>
          <p:cNvSpPr/>
          <p:nvPr/>
        </p:nvSpPr>
        <p:spPr>
          <a:xfrm>
            <a:off x="812292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עולה הרבה כסף</a:t>
            </a:r>
          </a:p>
        </p:txBody>
      </p:sp>
      <p:sp>
        <p:nvSpPr>
          <p:cNvPr id="19" name="Rounded Rectangle 18"/>
          <p:cNvSpPr/>
          <p:nvPr/>
        </p:nvSpPr>
        <p:spPr>
          <a:xfrm>
            <a:off x="4495799"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חשוב ומועיל מאוד</a:t>
            </a:r>
          </a:p>
        </p:txBody>
      </p:sp>
      <p:sp>
        <p:nvSpPr>
          <p:cNvPr id="20" name="Rounded Rectangle 19"/>
          <p:cNvSpPr/>
          <p:nvPr/>
        </p:nvSpPr>
        <p:spPr>
          <a:xfrm>
            <a:off x="86868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נוצץ ויפה</a:t>
            </a:r>
          </a:p>
        </p:txBody>
      </p:sp>
      <p:sp>
        <p:nvSpPr>
          <p:cNvPr id="21" name="Rounded Rectangle 20"/>
          <p:cNvSpPr/>
          <p:nvPr/>
        </p:nvSpPr>
        <p:spPr>
          <a:xfrm>
            <a:off x="685800" y="4754880"/>
            <a:ext cx="11109960" cy="1417320"/>
          </a:xfrm>
          <a:prstGeom prst="roundRect">
            <a:avLst>
              <a:gd name="adj" fmla="val 12903"/>
            </a:avLst>
          </a:prstGeom>
          <a:solidFill>
            <a:srgbClr val="FFF6CC"/>
          </a:solidFill>
          <a:ln w="15875">
            <a:solidFill>
              <a:srgbClr val="F2DE8A"/>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מצאו בטקסט את המשפט שמסביר שהקושי לקום בבוקר הוא לא עצלנות.</a:t>
            </a:r>
          </a:p>
          <a:p>
            <a:pPr rtl="1" algn="r">
              <a:spcAft>
                <a:spcPts val="400"/>
              </a:spcAft>
            </a:pPr>
            <a:r>
              <a:rPr sz="1700" b="0" lang="he-IL">
                <a:solidFill>
                  <a:srgbClr val="6B6880"/>
                </a:solidFill>
                <a:latin typeface="Arial"/>
                <a:ea typeface="Arial"/>
                <a:cs typeface="Arial"/>
                <a:sym typeface="Arial"/>
              </a:rPr>
              <a:t>העתיקו את המשפט, וכתבו במילים שלכם: איך ידעתם?</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קורה לי בפנים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ג׳ · המעמקים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חושבים, מביעים עמדה ויוצרים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8</a:t>
            </a:r>
          </a:p>
        </p:txBody>
      </p:sp>
      <p:sp>
        <p:nvSpPr>
          <p:cNvPr id="16" name="Rounded Rectangle 15"/>
          <p:cNvSpPr/>
          <p:nvPr/>
        </p:nvSpPr>
        <p:spPr>
          <a:xfrm>
            <a:off x="685800" y="2194560"/>
            <a:ext cx="11109960" cy="566928"/>
          </a:xfrm>
          <a:prstGeom prst="roundRect">
            <a:avLst>
              <a:gd name="adj" fmla="val 48387"/>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 </a:t>
            </a:r>
            <a:r>
              <a:rPr sz="1700" b="0" lang="he-IL">
                <a:solidFill>
                  <a:srgbClr val="FFFFFF"/>
                </a:solidFill>
                <a:latin typeface="Arial"/>
                <a:ea typeface="Arial"/>
                <a:cs typeface="Arial"/>
                <a:sym typeface="Arial"/>
              </a:rPr>
              <a:t>מגיעים למעמקים: מביעים דעה, יוצרים ומתחברים לעצמכם.</a:t>
            </a:r>
          </a:p>
        </p:txBody>
      </p:sp>
      <p:sp>
        <p:nvSpPr>
          <p:cNvPr id="17" name="Rounded Rectangle 16"/>
          <p:cNvSpPr/>
          <p:nvPr/>
        </p:nvSpPr>
        <p:spPr>
          <a:xfrm>
            <a:off x="6355080" y="2971800"/>
            <a:ext cx="5440680" cy="3200400"/>
          </a:xfrm>
          <a:prstGeom prst="roundRect">
            <a:avLst>
              <a:gd name="adj" fmla="val 5714"/>
            </a:avLst>
          </a:prstGeom>
          <a:solidFill>
            <a:srgbClr val="E7F1FF"/>
          </a:solidFill>
          <a:ln w="15875">
            <a:solidFill>
              <a:srgbClr val="C5DAF7"/>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3D7BD9"/>
                </a:solidFill>
                <a:latin typeface="Segoe UI Emoji"/>
                <a:ea typeface="Segoe UI Emoji"/>
                <a:cs typeface="Segoe UI Emoji"/>
                <a:sym typeface="Segoe UI Emoji"/>
              </a:rPr>
              <a:t>🧩</a:t>
            </a:r>
            <a:r>
              <a:rPr sz="2100" b="1" lang="he-IL">
                <a:solidFill>
                  <a:srgbClr val="3D7BD9"/>
                </a:solidFill>
                <a:latin typeface="Arial"/>
                <a:ea typeface="Arial"/>
                <a:cs typeface="Arial"/>
                <a:sym typeface="Arial"/>
              </a:rPr>
              <a:t> מקרה: ההודעה שכמעט נשלחה</a:t>
            </a:r>
          </a:p>
          <a:p>
            <a:pPr rtl="1" algn="r">
              <a:spcAft>
                <a:spcPts val="800"/>
              </a:spcAft>
            </a:pPr>
            <a:r>
              <a:rPr sz="1800" b="0" lang="he-IL">
                <a:solidFill>
                  <a:srgbClr val="2B2540"/>
                </a:solidFill>
                <a:latin typeface="Arial"/>
                <a:ea typeface="Arial"/>
                <a:cs typeface="Arial"/>
                <a:sym typeface="Arial"/>
              </a:rPr>
              <a:t>נועה בת 14 ראתה בקבוצת הכיתה הודעה שנראתה לה כמו לעג עליה. האצבעות שלה כבר התחילו להקליד תשובה חריפה. היא זכרה שהדחף לפעמים ממהר לפני התוכנית.</a:t>
            </a:r>
          </a:p>
          <a:p>
            <a:pPr rtl="1" algn="r">
              <a:spcAft>
                <a:spcPts val="8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מה נועה יכולה לעשות או לחשוב ברגע הזה, כדי שה״בלמים״ יעבדו לפני שהיא שולחת?</a:t>
            </a:r>
          </a:p>
        </p:txBody>
      </p:sp>
      <p:sp>
        <p:nvSpPr>
          <p:cNvPr id="18" name="Rounded Rectangle 17"/>
          <p:cNvSpPr/>
          <p:nvPr/>
        </p:nvSpPr>
        <p:spPr>
          <a:xfrm>
            <a:off x="685800" y="2971800"/>
            <a:ext cx="5486400" cy="3200400"/>
          </a:xfrm>
          <a:prstGeom prst="roundRect">
            <a:avLst>
              <a:gd name="adj" fmla="val 5714"/>
            </a:avLst>
          </a:prstGeom>
          <a:solidFill>
            <a:srgbClr val="FFFFFF"/>
          </a:solidFill>
          <a:ln w="19050">
            <a:solidFill>
              <a:srgbClr val="C5CBE8"/>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2E3A75"/>
                </a:solidFill>
                <a:latin typeface="Segoe UI Emoji"/>
                <a:ea typeface="Segoe UI Emoji"/>
                <a:cs typeface="Segoe UI Emoji"/>
                <a:sym typeface="Segoe UI Emoji"/>
              </a:rPr>
              <a:t>✍️</a:t>
            </a:r>
            <a:r>
              <a:rPr sz="2100" b="1" lang="he-IL">
                <a:solidFill>
                  <a:srgbClr val="2E3A75"/>
                </a:solidFill>
                <a:latin typeface="Arial"/>
                <a:ea typeface="Arial"/>
                <a:cs typeface="Arial"/>
                <a:sym typeface="Arial"/>
              </a:rPr>
              <a:t> כתיבה</a:t>
            </a:r>
          </a:p>
          <a:p>
            <a:pPr rtl="1" algn="r">
              <a:spcAft>
                <a:spcPts val="800"/>
              </a:spcAft>
            </a:pPr>
            <a:r>
              <a:rPr sz="1800" b="0" lang="he-IL">
                <a:solidFill>
                  <a:srgbClr val="2B2540"/>
                </a:solidFill>
                <a:latin typeface="Arial"/>
                <a:ea typeface="Arial"/>
                <a:cs typeface="Arial"/>
                <a:sym typeface="Arial"/>
              </a:rPr>
              <a:t>יש אנשים שאומרים: 'בני נוער פשוט עצלנים בבוקר'. האם אתם מסכימים או לא מסכימים? כתבו פסקת טיעון (6–8 שורות): פתחו במשפט עמדה ברור, בססו אותו על שתי ראיות מהטקסט או מהטבלה (למשל על שעון השינה ועל מספר שעות השינה שבני נוער צריכים), השתמשו לפחות בשתי מילות קישור (כי, לכן, אולם, בנוסף), וסיימו בהצעה אחת למבוגרים או לבני נוער. אפשר לכתוב בלי לשתף דבר אישי.</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קורה לי בפנים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אמת או בדיון?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קמים ·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יושבים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9</a:t>
            </a:r>
          </a:p>
        </p:txBody>
      </p:sp>
      <p:sp>
        <p:nvSpPr>
          <p:cNvPr id="16" name="Rounded Rectangle 15"/>
          <p:cNvSpPr/>
          <p:nvPr/>
        </p:nvSpPr>
        <p:spPr>
          <a:xfrm>
            <a:off x="1783080" y="2286000"/>
            <a:ext cx="10012680" cy="822960"/>
          </a:xfrm>
          <a:prstGeom prst="roundRect">
            <a:avLst>
              <a:gd name="adj" fmla="val 2777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1. לפי הטקסט, המוח של בני נוער עדיין גדל בגודלו.</a:t>
            </a:r>
          </a:p>
        </p:txBody>
      </p:sp>
      <p:sp>
        <p:nvSpPr>
          <p:cNvPr id="17" name="Rounded Rectangle 16"/>
          <p:cNvSpPr/>
          <p:nvPr/>
        </p:nvSpPr>
        <p:spPr>
          <a:xfrm>
            <a:off x="685800" y="2286000"/>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18" name="Rounded Rectangle 17"/>
          <p:cNvSpPr/>
          <p:nvPr/>
        </p:nvSpPr>
        <p:spPr>
          <a:xfrm>
            <a:off x="1783080" y="3273552"/>
            <a:ext cx="10012680" cy="822960"/>
          </a:xfrm>
          <a:prstGeom prst="roundRect">
            <a:avLst>
              <a:gd name="adj" fmla="val 27777"/>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2. קליפת המוח הקדם-מצחית נמצאת ממש מאחורי המצח.</a:t>
            </a:r>
          </a:p>
        </p:txBody>
      </p:sp>
      <p:sp>
        <p:nvSpPr>
          <p:cNvPr id="19" name="Rounded Rectangle 18"/>
          <p:cNvSpPr/>
          <p:nvPr/>
        </p:nvSpPr>
        <p:spPr>
          <a:xfrm>
            <a:off x="685800" y="3273552"/>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0" name="Rounded Rectangle 19"/>
          <p:cNvSpPr/>
          <p:nvPr/>
        </p:nvSpPr>
        <p:spPr>
          <a:xfrm>
            <a:off x="1783080" y="4261104"/>
            <a:ext cx="10012680" cy="822960"/>
          </a:xfrm>
          <a:prstGeom prst="roundRect">
            <a:avLst>
              <a:gd name="adj" fmla="val 27777"/>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3. בני נוער צריכים בערך שש שעות שינה בלילה.</a:t>
            </a:r>
          </a:p>
        </p:txBody>
      </p:sp>
      <p:sp>
        <p:nvSpPr>
          <p:cNvPr id="21" name="Rounded Rectangle 20"/>
          <p:cNvSpPr/>
          <p:nvPr/>
        </p:nvSpPr>
        <p:spPr>
          <a:xfrm>
            <a:off x="685800" y="4261104"/>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2" name="Rounded Rectangle 21"/>
          <p:cNvSpPr/>
          <p:nvPr/>
        </p:nvSpPr>
        <p:spPr>
          <a:xfrm>
            <a:off x="1783080" y="5248656"/>
            <a:ext cx="10012680" cy="822960"/>
          </a:xfrm>
          <a:prstGeom prst="roundRect">
            <a:avLst>
              <a:gd name="adj" fmla="val 27777"/>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4. המוח המתבגר נוטה להגיב ללחץ מהר יותר וחזק יותר ממוח מבוגר.</a:t>
            </a:r>
          </a:p>
        </p:txBody>
      </p:sp>
      <p:sp>
        <p:nvSpPr>
          <p:cNvPr id="23" name="Rounded Rectangle 22"/>
          <p:cNvSpPr/>
          <p:nvPr/>
        </p:nvSpPr>
        <p:spPr>
          <a:xfrm>
            <a:off x="685800" y="5248656"/>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קורה לי בפנים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 מיון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200" b="1" lang="he-IL">
                <a:solidFill>
                  <a:srgbClr val="6A3FC9"/>
                </a:solidFill>
                <a:latin typeface="Arial"/>
                <a:ea typeface="Arial"/>
                <a:cs typeface="Arial"/>
                <a:sym typeface="Arial"/>
              </a:rPr>
              <a:t>מיינו את ההרגלים: צעד שבונה את המוח או מלכודת ששוחקת אותו?</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10</a:t>
            </a:r>
          </a:p>
        </p:txBody>
      </p:sp>
      <p:sp>
        <p:nvSpPr>
          <p:cNvPr id="16" name="Rounded Rectangle 15"/>
          <p:cNvSpPr/>
          <p:nvPr/>
        </p:nvSpPr>
        <p:spPr>
          <a:xfrm>
            <a:off x="8202168"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לישון באותן שעות בערך, גם בסוף שבוע</a:t>
            </a:r>
          </a:p>
        </p:txBody>
      </p:sp>
      <p:sp>
        <p:nvSpPr>
          <p:cNvPr id="17" name="Rounded Rectangle 16"/>
          <p:cNvSpPr/>
          <p:nvPr/>
        </p:nvSpPr>
        <p:spPr>
          <a:xfrm>
            <a:off x="4443984"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לגלול בטלפון במיטה עד שהעיניים נסגרות</a:t>
            </a:r>
          </a:p>
        </p:txBody>
      </p:sp>
      <p:sp>
        <p:nvSpPr>
          <p:cNvPr id="18" name="Rounded Rectangle 17"/>
          <p:cNvSpPr/>
          <p:nvPr/>
        </p:nvSpPr>
        <p:spPr>
          <a:xfrm>
            <a:off x="685799"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להתחיל ללמוד נגינה או שפה חדשה</a:t>
            </a:r>
          </a:p>
        </p:txBody>
      </p:sp>
      <p:sp>
        <p:nvSpPr>
          <p:cNvPr id="19" name="Rounded Rectangle 18"/>
          <p:cNvSpPr/>
          <p:nvPr/>
        </p:nvSpPr>
        <p:spPr>
          <a:xfrm>
            <a:off x="8202168"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להישאר ערים עד שלוש לפני יום מבחנים</a:t>
            </a:r>
          </a:p>
        </p:txBody>
      </p:sp>
      <p:sp>
        <p:nvSpPr>
          <p:cNvPr id="20" name="Rounded Rectangle 19"/>
          <p:cNvSpPr/>
          <p:nvPr/>
        </p:nvSpPr>
        <p:spPr>
          <a:xfrm>
            <a:off x="4443984"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דקת נשימת בטן לפני מבחן קשה</a:t>
            </a:r>
          </a:p>
        </p:txBody>
      </p:sp>
      <p:sp>
        <p:nvSpPr>
          <p:cNvPr id="21" name="Rounded Rectangle 20"/>
          <p:cNvSpPr/>
          <p:nvPr/>
        </p:nvSpPr>
        <p:spPr>
          <a:xfrm>
            <a:off x="685799"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לשתף מבוגר/ת שסומכים עליו/ה כשמשהו לוחץ</a:t>
            </a:r>
          </a:p>
        </p:txBody>
      </p:sp>
      <p:sp>
        <p:nvSpPr>
          <p:cNvPr id="22" name="Rounded Rectangle 21"/>
          <p:cNvSpPr/>
          <p:nvPr/>
        </p:nvSpPr>
        <p:spPr>
          <a:xfrm>
            <a:off x="6355080" y="3666744"/>
            <a:ext cx="5440680" cy="2551175"/>
          </a:xfrm>
          <a:prstGeom prst="roundRect">
            <a:avLst>
              <a:gd name="adj" fmla="val 7168"/>
            </a:avLst>
          </a:prstGeom>
          <a:solidFill>
            <a:srgbClr val="E6F7E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צעד שבונה את המוח</a:t>
            </a:r>
          </a:p>
        </p:txBody>
      </p:sp>
      <p:sp>
        <p:nvSpPr>
          <p:cNvPr id="23" name="Rounded Rectangle 22"/>
          <p:cNvSpPr/>
          <p:nvPr/>
        </p:nvSpPr>
        <p:spPr>
          <a:xfrm>
            <a:off x="685800" y="3666744"/>
            <a:ext cx="5440680" cy="2551175"/>
          </a:xfrm>
          <a:prstGeom prst="roundRect">
            <a:avLst>
              <a:gd name="adj" fmla="val 7168"/>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מלכודת ששוחקת אותו</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קורה לי בפנים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מעגל שיחה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מדברים על זה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11</a:t>
            </a:r>
          </a:p>
        </p:txBody>
      </p:sp>
      <p:sp>
        <p:nvSpPr>
          <p:cNvPr id="16" name="Rounded Rectangle 15"/>
          <p:cNvSpPr/>
          <p:nvPr/>
        </p:nvSpPr>
        <p:spPr>
          <a:xfrm>
            <a:off x="685800" y="2240280"/>
            <a:ext cx="10241280" cy="932688"/>
          </a:xfrm>
          <a:prstGeom prst="roundRect">
            <a:avLst>
              <a:gd name="adj" fmla="val 2941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יותם אמר: 'אמיץ זה לא בלי פחד. אמיץ זה לעלות עם הפחד.' האם אתם מסכימים ומסכימות עם המשפט? אפשר לענות בעזרת דוגמה מסיפור, מסרט או מדמות שאתם מכירים, ולא חייבים לשתף רגע אישי.</a:t>
            </a:r>
          </a:p>
        </p:txBody>
      </p:sp>
      <p:sp>
        <p:nvSpPr>
          <p:cNvPr id="17" name="Oval 16"/>
          <p:cNvSpPr/>
          <p:nvPr/>
        </p:nvSpPr>
        <p:spPr>
          <a:xfrm>
            <a:off x="11064240" y="2331720"/>
            <a:ext cx="749808" cy="749808"/>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1</a:t>
            </a:r>
          </a:p>
        </p:txBody>
      </p:sp>
      <p:sp>
        <p:nvSpPr>
          <p:cNvPr id="18" name="Rounded Rectangle 17"/>
          <p:cNvSpPr/>
          <p:nvPr/>
        </p:nvSpPr>
        <p:spPr>
          <a:xfrm>
            <a:off x="685800" y="3337560"/>
            <a:ext cx="10241280" cy="932688"/>
          </a:xfrm>
          <a:prstGeom prst="roundRect">
            <a:avLst>
              <a:gd name="adj" fmla="val 2941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הטקסט 'המוח שלכם עדיין בבנייה' טוען שסיכון הוא לא תמיד רע. אילו סיכונים 'בונים חיים', ואיך מבחינים בינם לבין סיכונים שכדאי לוותר עליהם?</a:t>
            </a:r>
          </a:p>
        </p:txBody>
      </p:sp>
      <p:sp>
        <p:nvSpPr>
          <p:cNvPr id="19" name="Oval 18"/>
          <p:cNvSpPr/>
          <p:nvPr/>
        </p:nvSpPr>
        <p:spPr>
          <a:xfrm>
            <a:off x="11064240" y="3429000"/>
            <a:ext cx="749808" cy="749808"/>
          </a:xfrm>
          <a:prstGeom prst="ellipse">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2</a:t>
            </a:r>
          </a:p>
        </p:txBody>
      </p:sp>
      <p:sp>
        <p:nvSpPr>
          <p:cNvPr id="20" name="Rounded Rectangle 19"/>
          <p:cNvSpPr/>
          <p:nvPr/>
        </p:nvSpPr>
        <p:spPr>
          <a:xfrm>
            <a:off x="685800" y="4434840"/>
            <a:ext cx="10241280" cy="932688"/>
          </a:xfrm>
          <a:prstGeom prst="roundRect">
            <a:avLst>
              <a:gd name="adj" fmla="val 29411"/>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אם רגשות הם כמו מזג אוויר, מה אפשר לעשות כשמגיעה 'סופה'? איזו מגירה בארגז הכלים (גוף, שכל, רגש, אמונה וערכים, חברה, דמיון) נראית לכם הכי שימושית, ולמה?</a:t>
            </a:r>
          </a:p>
        </p:txBody>
      </p:sp>
      <p:sp>
        <p:nvSpPr>
          <p:cNvPr id="21" name="Oval 20"/>
          <p:cNvSpPr/>
          <p:nvPr/>
        </p:nvSpPr>
        <p:spPr>
          <a:xfrm>
            <a:off x="11064240" y="4526279"/>
            <a:ext cx="749808" cy="749808"/>
          </a:xfrm>
          <a:prstGeom prst="ellipse">
            <a:avLst/>
          </a:prstGeom>
          <a:solidFill>
            <a:srgbClr val="E985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3</a:t>
            </a:r>
          </a:p>
        </p:txBody>
      </p:sp>
      <p:sp>
        <p:nvSpPr>
          <p:cNvPr id="22" name="Rounded Rectangle 21"/>
          <p:cNvSpPr/>
          <p:nvPr/>
        </p:nvSpPr>
        <p:spPr>
          <a:xfrm>
            <a:off x="685800" y="5623560"/>
            <a:ext cx="11109960" cy="566928"/>
          </a:xfrm>
          <a:prstGeom prst="roundRect">
            <a:avLst>
              <a:gd name="adj" fmla="val 48387"/>
            </a:avLst>
          </a:prstGeom>
          <a:solidFill>
            <a:srgbClr val="FFFF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מקשיבים עד הסוף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מדברים בגוף ראשון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מותר לא לשתף</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קורה לי בפנים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כלי חוסן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עש״ן ד״ק – חמישה צעדים לחזור לאיזון</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12</a:t>
            </a:r>
          </a:p>
        </p:txBody>
      </p:sp>
      <p:sp>
        <p:nvSpPr>
          <p:cNvPr id="16" name="Rounded Rectangle 15"/>
          <p:cNvSpPr/>
          <p:nvPr/>
        </p:nvSpPr>
        <p:spPr>
          <a:xfrm>
            <a:off x="9683496" y="2286000"/>
            <a:ext cx="2112264" cy="1600200"/>
          </a:xfrm>
          <a:prstGeom prst="roundRect">
            <a:avLst>
              <a:gd name="adj" fmla="val 11428"/>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עצור</a:t>
            </a:r>
          </a:p>
        </p:txBody>
      </p:sp>
      <p:sp>
        <p:nvSpPr>
          <p:cNvPr id="17" name="Rounded Rectangle 16"/>
          <p:cNvSpPr/>
          <p:nvPr/>
        </p:nvSpPr>
        <p:spPr>
          <a:xfrm>
            <a:off x="7434072" y="2286000"/>
            <a:ext cx="2112264" cy="1600200"/>
          </a:xfrm>
          <a:prstGeom prst="roundRect">
            <a:avLst>
              <a:gd name="adj" fmla="val 11428"/>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שרירים</a:t>
            </a:r>
          </a:p>
        </p:txBody>
      </p:sp>
      <p:sp>
        <p:nvSpPr>
          <p:cNvPr id="18" name="Rounded Rectangle 17"/>
          <p:cNvSpPr/>
          <p:nvPr/>
        </p:nvSpPr>
        <p:spPr>
          <a:xfrm>
            <a:off x="5184648" y="2286000"/>
            <a:ext cx="2112264" cy="1600200"/>
          </a:xfrm>
          <a:prstGeom prst="roundRect">
            <a:avLst>
              <a:gd name="adj" fmla="val 11428"/>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נשימה</a:t>
            </a:r>
          </a:p>
        </p:txBody>
      </p:sp>
      <p:sp>
        <p:nvSpPr>
          <p:cNvPr id="19" name="Rounded Rectangle 18"/>
          <p:cNvSpPr/>
          <p:nvPr/>
        </p:nvSpPr>
        <p:spPr>
          <a:xfrm>
            <a:off x="2935224" y="2286000"/>
            <a:ext cx="2112264" cy="1600200"/>
          </a:xfrm>
          <a:prstGeom prst="roundRect">
            <a:avLst>
              <a:gd name="adj" fmla="val 11428"/>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דיבור עצמי</a:t>
            </a:r>
          </a:p>
        </p:txBody>
      </p:sp>
      <p:sp>
        <p:nvSpPr>
          <p:cNvPr id="20" name="Rounded Rectangle 19"/>
          <p:cNvSpPr/>
          <p:nvPr/>
        </p:nvSpPr>
        <p:spPr>
          <a:xfrm>
            <a:off x="685799" y="2286000"/>
            <a:ext cx="2112264" cy="1600200"/>
          </a:xfrm>
          <a:prstGeom prst="roundRect">
            <a:avLst>
              <a:gd name="adj" fmla="val 11428"/>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קדימה</a:t>
            </a:r>
          </a:p>
        </p:txBody>
      </p:sp>
      <p:sp>
        <p:nvSpPr>
          <p:cNvPr id="21" name="Rounded Rectangle 20"/>
          <p:cNvSpPr/>
          <p:nvPr/>
        </p:nvSpPr>
        <p:spPr>
          <a:xfrm>
            <a:off x="685800" y="4114800"/>
            <a:ext cx="11109960" cy="2103120"/>
          </a:xfrm>
          <a:prstGeom prst="roundRect">
            <a:avLst>
              <a:gd name="adj" fmla="val 8695"/>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משימה</a:t>
            </a:r>
          </a:p>
          <a:p>
            <a:pPr rtl="1" algn="r">
              <a:spcAft>
                <a:spcPts val="600"/>
              </a:spcAft>
            </a:pPr>
            <a:r>
              <a:rPr sz="2000" b="0" lang="he-IL">
                <a:solidFill>
                  <a:srgbClr val="2B2540"/>
                </a:solidFill>
                <a:latin typeface="Arial"/>
                <a:ea typeface="Arial"/>
                <a:cs typeface="Arial"/>
                <a:sym typeface="Arial"/>
              </a:rPr>
              <a:t>הלב דופק, הידיים מזיעות והנאום בעוד שלוש דקות? גם ליותם זה קרה. עש״ן ד״ק: עוצרים ואומרים "עצור!", מכווצים ומשחררים כתפיים, נושמים לבטן – חמש פנימה וחמש החוצה, דיבור עצמי – "הפחד לא אומר שאני לא מסוגל/ת", וקדימה – צעד קטן אחד. ובארגז הכלים גם גש״ר מאח״ד: גוף, שכל, רגש, חברה ודמיון. וכשמשהו מעיק לאורך זמן – פונים ליועצת או למבוגר/ת משמעותי/ת.</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קורה לי בפנים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לחט״ע · בסגנון בגרות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מטרה, מבנה וקישוריות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13</a:t>
            </a:r>
          </a:p>
        </p:txBody>
      </p:sp>
      <p:sp>
        <p:nvSpPr>
          <p:cNvPr id="16" name="Rounded Rectangle 15"/>
          <p:cNvSpPr/>
          <p:nvPr/>
        </p:nvSpPr>
        <p:spPr>
          <a:xfrm>
            <a:off x="685800" y="2194560"/>
            <a:ext cx="11109960" cy="1051560"/>
          </a:xfrm>
          <a:prstGeom prst="roundRect">
            <a:avLst>
              <a:gd name="adj" fmla="val 1739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6A3FC9"/>
                </a:solidFill>
                <a:latin typeface="Arial"/>
                <a:ea typeface="Arial"/>
                <a:cs typeface="Arial"/>
                <a:sym typeface="Arial"/>
              </a:rPr>
              <a:t>מתוך הטקסט הטיעוני (חט״ע): </a:t>
            </a:r>
            <a:r>
              <a:rPr sz="1500" b="0" lang="he-IL">
                <a:solidFill>
                  <a:srgbClr val="2B2540"/>
                </a:solidFill>
                <a:latin typeface="Arial"/>
                <a:ea typeface="Arial"/>
                <a:cs typeface="Arial"/>
                <a:sym typeface="Arial"/>
              </a:rPr>
              <a:t>„קל להבין את הקסם. המבחנים האלה מהנים, הם נותנים תחושת שייכות ('גם את כזאת? גם אני!'), והם מציעים שפה פשוטה לדבר על עצמנו בתקופה שבה השאלה 'מי אני' מעסיקה כמעט כל מתבגר ומתבגרת.“</a:t>
            </a:r>
          </a:p>
        </p:txBody>
      </p:sp>
      <p:sp>
        <p:nvSpPr>
          <p:cNvPr id="17" name="Rounded Rectangle 16"/>
          <p:cNvSpPr/>
          <p:nvPr/>
        </p:nvSpPr>
        <p:spPr>
          <a:xfrm>
            <a:off x="685800" y="3383280"/>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1. מהי מטרתו העיקרית של הטקסט?</a:t>
            </a:r>
          </a:p>
          <a:p>
            <a:pPr rtl="1" algn="r">
              <a:spcAft>
                <a:spcPts val="200"/>
              </a:spcAft>
            </a:pPr>
            <a:r>
              <a:rPr sz="1400" b="0" lang="he-IL">
                <a:solidFill>
                  <a:srgbClr val="6B6880"/>
                </a:solidFill>
                <a:latin typeface="Arial"/>
                <a:ea typeface="Arial"/>
                <a:cs typeface="Arial"/>
                <a:sym typeface="Arial"/>
              </a:rPr>
              <a:t>א. לשכנע שמבחני אישיות מזיקים תמיד ושיש לאסור אותם בבתי הספר   ב. לטעון שמבחני אישיות מהנים ופותחים שיחה אך אינם קובעים מי אנחנו, ולבסס זאת בראיות   ג. לתאר באופן ניטרלי איך ממלאים מבחן אישיות ברשת</a:t>
            </a:r>
          </a:p>
        </p:txBody>
      </p:sp>
      <p:sp>
        <p:nvSpPr>
          <p:cNvPr id="18" name="Rounded Rectangle 17"/>
          <p:cNvSpPr/>
          <p:nvPr/>
        </p:nvSpPr>
        <p:spPr>
          <a:xfrm>
            <a:off x="685800" y="4407408"/>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2. מה תפקידה של הפסקה השלישית במבנה הטיעון?</a:t>
            </a:r>
          </a:p>
          <a:p>
            <a:pPr rtl="1" algn="r">
              <a:spcAft>
                <a:spcPts val="200"/>
              </a:spcAft>
            </a:pPr>
            <a:r>
              <a:rPr sz="1400" b="0" lang="he-IL">
                <a:solidFill>
                  <a:srgbClr val="6B6880"/>
                </a:solidFill>
                <a:latin typeface="Arial"/>
                <a:ea typeface="Arial"/>
                <a:cs typeface="Arial"/>
                <a:sym typeface="Arial"/>
              </a:rPr>
              <a:t>א. היא מציגה טענת נגד לעמדת הכותב/ת   ב. היא מסכמת את הטקסט ומזמינה את הקוראים להביע דעה   ג. היא מביאה ראיה מחקרית שתומכת בטענה המרכזית</a:t>
            </a:r>
          </a:p>
        </p:txBody>
      </p:sp>
      <p:sp>
        <p:nvSpPr>
          <p:cNvPr id="19" name="Rounded Rectangle 18"/>
          <p:cNvSpPr/>
          <p:nvPr/>
        </p:nvSpPr>
        <p:spPr>
          <a:xfrm>
            <a:off x="685800" y="5468112"/>
            <a:ext cx="11109960" cy="777240"/>
          </a:xfrm>
          <a:prstGeom prst="roundRect">
            <a:avLst>
              <a:gd name="adj" fmla="val 23529"/>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3D7BD9"/>
                </a:solidFill>
                <a:latin typeface="Segoe UI Emoji"/>
                <a:ea typeface="Segoe UI Emoji"/>
                <a:cs typeface="Segoe UI Emoji"/>
                <a:sym typeface="Segoe UI Emoji"/>
              </a:rPr>
              <a:t>✍️</a:t>
            </a:r>
            <a:r>
              <a:rPr sz="1500" b="1" lang="he-IL">
                <a:solidFill>
                  <a:srgbClr val="3D7BD9"/>
                </a:solidFill>
                <a:latin typeface="Arial"/>
                <a:ea typeface="Arial"/>
                <a:cs typeface="Arial"/>
                <a:sym typeface="Arial"/>
              </a:rPr>
              <a:t> שאלה פתוחה: </a:t>
            </a:r>
            <a:r>
              <a:rPr sz="1500" b="0" lang="he-IL">
                <a:solidFill>
                  <a:srgbClr val="2B2540"/>
                </a:solidFill>
                <a:latin typeface="Arial"/>
                <a:ea typeface="Arial"/>
                <a:cs typeface="Arial"/>
                <a:sym typeface="Arial"/>
              </a:rPr>
              <a:t>הסבירו כיצד הפסקה השישית תורמת לשכנוע הקוראים. התייחסו למבנה ׳טענת נגד והפרכה׳ ולמילות הקישור שבה.</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קורה לי בפנים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התאמות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לעולים ולחנ״מ</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14</a:t>
            </a:r>
          </a:p>
        </p:txBody>
      </p:sp>
      <p:sp>
        <p:nvSpPr>
          <p:cNvPr id="16" name="Rounded Rectangle 15"/>
          <p:cNvSpPr/>
          <p:nvPr/>
        </p:nvSpPr>
        <p:spPr>
          <a:xfrm>
            <a:off x="6355080" y="2194560"/>
            <a:ext cx="5440680" cy="4023360"/>
          </a:xfrm>
          <a:prstGeom prst="roundRect">
            <a:avLst>
              <a:gd name="adj" fmla="val 4545"/>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3BAF7E"/>
                </a:solidFill>
                <a:latin typeface="Segoe UI Emoji"/>
                <a:ea typeface="Segoe UI Emoji"/>
                <a:cs typeface="Segoe UI Emoji"/>
                <a:sym typeface="Segoe UI Emoji"/>
              </a:rPr>
              <a:t>🟢</a:t>
            </a:r>
            <a:r>
              <a:rPr sz="2000" b="1" lang="he-IL">
                <a:solidFill>
                  <a:srgbClr val="3BAF7E"/>
                </a:solidFill>
                <a:latin typeface="Arial"/>
                <a:ea typeface="Arial"/>
                <a:cs typeface="Arial"/>
                <a:sym typeface="Arial"/>
              </a:rPr>
              <a:t> עולים – עברית בניקוד</a:t>
            </a:r>
          </a:p>
          <a:p>
            <a:pPr rtl="1" algn="r">
              <a:spcAft>
                <a:spcPts val="500"/>
              </a:spcAft>
            </a:pPr>
            <a:r>
              <a:rPr sz="1800" b="1" lang="he-IL">
                <a:solidFill>
                  <a:srgbClr val="2B2540"/>
                </a:solidFill>
                <a:latin typeface="Arial"/>
                <a:ea typeface="Arial"/>
                <a:cs typeface="Arial"/>
                <a:sym typeface="Arial"/>
              </a:rPr>
              <a:t>אֵיךְ אַתֶּם מַרְגִּישִׁים הַיּוֹם? אִם הָרֶגֶשׁ שֶׁלָּכֶם הוּא מֶזֶג אֲוִיר, מָה הוּא: שֶׁמֶשׁ, עָנָן אוֹ גֶּשֶׁם?</a:t>
            </a:r>
          </a:p>
          <a:p>
            <a:pPr rtl="1" algn="r">
              <a:spcAft>
                <a:spcPts val="500"/>
              </a:spcAft>
            </a:pPr>
            <a:r>
              <a:rPr sz="1700" b="1" lang="he-IL">
                <a:solidFill>
                  <a:srgbClr val="6A3FC9"/>
                </a:solidFill>
                <a:latin typeface="Arial"/>
                <a:ea typeface="Arial"/>
                <a:cs typeface="Arial"/>
                <a:sym typeface="Arial"/>
              </a:rPr>
              <a:t>מֶזֶג אֲוִיר </a:t>
            </a:r>
            <a:r>
              <a:rPr sz="1500" b="0" lang="he-IL">
                <a:solidFill>
                  <a:srgbClr val="6B6880"/>
                </a:solidFill>
                <a:latin typeface="Arial"/>
                <a:ea typeface="Arial"/>
                <a:cs typeface="Arial"/>
                <a:sym typeface="Arial"/>
              </a:rPr>
              <a:t>– weather</a:t>
            </a:r>
          </a:p>
          <a:p>
            <a:pPr rtl="1" algn="r">
              <a:spcAft>
                <a:spcPts val="500"/>
              </a:spcAft>
            </a:pPr>
            <a:r>
              <a:rPr sz="1700" b="1" lang="he-IL">
                <a:solidFill>
                  <a:srgbClr val="6A3FC9"/>
                </a:solidFill>
                <a:latin typeface="Arial"/>
                <a:ea typeface="Arial"/>
                <a:cs typeface="Arial"/>
                <a:sym typeface="Arial"/>
              </a:rPr>
              <a:t>גִּיל הַהִתְבַּגְּרוּת </a:t>
            </a:r>
            <a:r>
              <a:rPr sz="1500" b="0" lang="he-IL">
                <a:solidFill>
                  <a:srgbClr val="6B6880"/>
                </a:solidFill>
                <a:latin typeface="Arial"/>
                <a:ea typeface="Arial"/>
                <a:cs typeface="Arial"/>
                <a:sym typeface="Arial"/>
              </a:rPr>
              <a:t>– adolescence, the teen years</a:t>
            </a:r>
          </a:p>
          <a:p>
            <a:pPr rtl="1" algn="r">
              <a:spcAft>
                <a:spcPts val="500"/>
              </a:spcAft>
            </a:pPr>
            <a:r>
              <a:rPr sz="1700" b="1" lang="he-IL">
                <a:solidFill>
                  <a:srgbClr val="6A3FC9"/>
                </a:solidFill>
                <a:latin typeface="Arial"/>
                <a:ea typeface="Arial"/>
                <a:cs typeface="Arial"/>
                <a:sym typeface="Arial"/>
              </a:rPr>
              <a:t>אַרְגַּז כֵּלִים </a:t>
            </a:r>
            <a:r>
              <a:rPr sz="1500" b="0" lang="he-IL">
                <a:solidFill>
                  <a:srgbClr val="6B6880"/>
                </a:solidFill>
                <a:latin typeface="Arial"/>
                <a:ea typeface="Arial"/>
                <a:cs typeface="Arial"/>
                <a:sym typeface="Arial"/>
              </a:rPr>
              <a:t>– toolbox</a:t>
            </a:r>
          </a:p>
          <a:p>
            <a:pPr rtl="1" algn="r">
              <a:spcAft>
                <a:spcPts val="500"/>
              </a:spcAft>
            </a:pPr>
            <a:r>
              <a:rPr sz="1700" b="1" lang="he-IL">
                <a:solidFill>
                  <a:srgbClr val="6A3FC9"/>
                </a:solidFill>
                <a:latin typeface="Arial"/>
                <a:ea typeface="Arial"/>
                <a:cs typeface="Arial"/>
                <a:sym typeface="Arial"/>
              </a:rPr>
              <a:t>לְהֵרָגַע </a:t>
            </a:r>
            <a:r>
              <a:rPr sz="1500" b="0" lang="he-IL">
                <a:solidFill>
                  <a:srgbClr val="6B6880"/>
                </a:solidFill>
                <a:latin typeface="Arial"/>
                <a:ea typeface="Arial"/>
                <a:cs typeface="Arial"/>
                <a:sym typeface="Arial"/>
              </a:rPr>
              <a:t>– to calm down</a:t>
            </a:r>
          </a:p>
          <a:p>
            <a:pPr rtl="1" algn="r">
              <a:spcAft>
                <a:spcPts val="500"/>
              </a:spcAft>
            </a:pPr>
            <a:r>
              <a:rPr sz="1400" b="0" lang="he-IL">
                <a:solidFill>
                  <a:srgbClr val="3BAF7E"/>
                </a:solidFill>
                <a:latin typeface="Segoe UI Emoji"/>
                <a:ea typeface="Segoe UI Emoji"/>
                <a:cs typeface="Segoe UI Emoji"/>
                <a:sym typeface="Segoe UI Emoji"/>
              </a:rPr>
              <a:t>💡</a:t>
            </a:r>
            <a:r>
              <a:rPr sz="1400" b="0" lang="he-IL">
                <a:solidFill>
                  <a:srgbClr val="3BAF7E"/>
                </a:solidFill>
                <a:latin typeface="Arial"/>
                <a:ea typeface="Arial"/>
                <a:cs typeface="Arial"/>
                <a:sym typeface="Arial"/>
              </a:rPr>
              <a:t> מחסן מילים + משפטי פתיחה בחוברת</a:t>
            </a:r>
          </a:p>
        </p:txBody>
      </p:sp>
      <p:sp>
        <p:nvSpPr>
          <p:cNvPr id="17" name="Rounded Rectangle 16"/>
          <p:cNvSpPr/>
          <p:nvPr/>
        </p:nvSpPr>
        <p:spPr>
          <a:xfrm>
            <a:off x="685800" y="2194560"/>
            <a:ext cx="5440680" cy="4023360"/>
          </a:xfrm>
          <a:prstGeom prst="roundRect">
            <a:avLst>
              <a:gd name="adj" fmla="val 4545"/>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E9853C"/>
                </a:solidFill>
                <a:latin typeface="Segoe UI Emoji"/>
                <a:ea typeface="Segoe UI Emoji"/>
                <a:cs typeface="Segoe UI Emoji"/>
                <a:sym typeface="Segoe UI Emoji"/>
              </a:rPr>
              <a:t>🧩</a:t>
            </a:r>
            <a:r>
              <a:rPr sz="2000" b="1" lang="he-IL">
                <a:solidFill>
                  <a:srgbClr val="E9853C"/>
                </a:solidFill>
                <a:latin typeface="Arial"/>
                <a:ea typeface="Arial"/>
                <a:cs typeface="Arial"/>
                <a:sym typeface="Arial"/>
              </a:rPr>
              <a:t> חנ״מ – תמונות וכפתורים גדולים</a:t>
            </a:r>
          </a:p>
          <a:p>
            <a:pPr rtl="1" algn="r">
              <a:spcAft>
                <a:spcPts val="5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איך אתם מרגישים היום? סמנו: </a:t>
            </a: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 </a:t>
            </a: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 </a:t>
            </a:r>
            <a:r>
              <a:rPr sz="1800" b="1" lang="he-IL">
                <a:solidFill>
                  <a:srgbClr val="2B2540"/>
                </a:solidFill>
                <a:latin typeface="Segoe UI Emoji"/>
                <a:ea typeface="Segoe UI Emoji"/>
                <a:cs typeface="Segoe UI Emoji"/>
                <a:sym typeface="Segoe UI Emoji"/>
              </a:rPr>
              <a:t>😠</a:t>
            </a:r>
          </a:p>
          <a:p>
            <a:pPr rtl="1" algn="r">
              <a:spcAft>
                <a:spcPts val="500"/>
              </a:spcAft>
            </a:pPr>
            <a:r>
              <a:rPr sz="1800" b="0" lang="he-IL">
                <a:solidFill>
                  <a:srgbClr val="2B2540"/>
                </a:solidFill>
                <a:latin typeface="Arial"/>
                <a:ea typeface="Arial"/>
                <a:cs typeface="Arial"/>
                <a:sym typeface="Arial"/>
              </a:rPr>
              <a:t>מה עובר, כמו מזג אוויר?</a:t>
            </a:r>
          </a:p>
        </p:txBody>
      </p:sp>
      <p:sp>
        <p:nvSpPr>
          <p:cNvPr id="18" name="Rounded Rectangle 17"/>
          <p:cNvSpPr/>
          <p:nvPr/>
        </p:nvSpPr>
        <p:spPr>
          <a:xfrm>
            <a:off x="438912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רגש</a:t>
            </a:r>
          </a:p>
        </p:txBody>
      </p:sp>
      <p:sp>
        <p:nvSpPr>
          <p:cNvPr id="19" name="Rounded Rectangle 18"/>
          <p:cNvSpPr/>
          <p:nvPr/>
        </p:nvSpPr>
        <p:spPr>
          <a:xfrm>
            <a:off x="265176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כיסא</a:t>
            </a:r>
          </a:p>
        </p:txBody>
      </p:sp>
      <p:sp>
        <p:nvSpPr>
          <p:cNvPr id="20" name="Rounded Rectangle 19"/>
          <p:cNvSpPr/>
          <p:nvPr/>
        </p:nvSpPr>
        <p:spPr>
          <a:xfrm>
            <a:off x="91440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בית</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קורה לי בפנים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כרטיס יציאה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שיוצאים...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15</a:t>
            </a:r>
          </a:p>
        </p:txBody>
      </p:sp>
      <p:sp>
        <p:nvSpPr>
          <p:cNvPr id="16" name="Rounded Rectangle 15"/>
          <p:cNvSpPr/>
          <p:nvPr/>
        </p:nvSpPr>
        <p:spPr>
          <a:xfrm>
            <a:off x="1463040" y="2194560"/>
            <a:ext cx="9601200" cy="4023360"/>
          </a:xfrm>
          <a:prstGeom prst="roundRect">
            <a:avLst>
              <a:gd name="adj" fmla="val 6818"/>
            </a:avLst>
          </a:prstGeom>
          <a:solidFill>
            <a:srgbClr val="FFFFFF"/>
          </a:solidFill>
          <a:ln w="31750">
            <a:solidFill>
              <a:srgbClr val="9B7BEA"/>
            </a:solidFill>
            <a:prstDash val="lgDash"/>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כרטיס יציאה · מה קורה לי בפנים</a:t>
            </a:r>
          </a:p>
        </p:txBody>
      </p:sp>
      <p:sp>
        <p:nvSpPr>
          <p:cNvPr id="17" name="TextBox 16"/>
          <p:cNvSpPr txBox="1"/>
          <p:nvPr/>
        </p:nvSpPr>
        <p:spPr>
          <a:xfrm>
            <a:off x="1828800" y="283464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1</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כלי אחד מארגז הכלים שאני רוצה לנסות השבוע הוא... (נשימת בטן, לתת שם לרגש, שינה, תנועה או יצירה, שיחה עם מבוגר/ת). אנסה אותו כש...</a:t>
            </a:r>
          </a:p>
        </p:txBody>
      </p:sp>
      <p:sp>
        <p:nvSpPr>
          <p:cNvPr id="18" name="Rectangle 17"/>
          <p:cNvSpPr/>
          <p:nvPr/>
        </p:nvSpPr>
        <p:spPr>
          <a:xfrm>
            <a:off x="2011680" y="352044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828800" y="388620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2</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משפט אחד שלמדתי היום על המוח המתבגר, ומשפט אחד שהפתיע אותי.</a:t>
            </a:r>
          </a:p>
        </p:txBody>
      </p:sp>
      <p:sp>
        <p:nvSpPr>
          <p:cNvPr id="20" name="Rectangle 19"/>
          <p:cNvSpPr/>
          <p:nvPr/>
        </p:nvSpPr>
        <p:spPr>
          <a:xfrm>
            <a:off x="2011680" y="457200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828800" y="493776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3</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השלימו: 'מבחן אישיות הוא ___, אבל הוא לא ___, כי ___.' (תזכורת: כשמשהו מעיק לאורך זמן או מרגיש כבד מדי – לא נשארים עם זה לבד: פונים ליועצת, למחנך/ת או למבוגר/ת משמעותי/ת שסומכים עליו/ה.)</a:t>
            </a:r>
          </a:p>
        </p:txBody>
      </p:sp>
      <p:sp>
        <p:nvSpPr>
          <p:cNvPr id="22" name="Rectangle 21"/>
          <p:cNvSpPr/>
          <p:nvPr/>
        </p:nvSpPr>
        <p:spPr>
          <a:xfrm>
            <a:off x="2011680" y="562356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מה קורה לי בפנים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תודה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נתראה בצלילה הבאה!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16</a:t>
            </a:r>
          </a:p>
        </p:txBody>
      </p:sp>
      <p:pic>
        <p:nvPicPr>
          <p:cNvPr id="16" name="Picture 15" descr="logo.png"/>
          <p:cNvPicPr>
            <a:picLocks noChangeAspect="1"/>
          </p:cNvPicPr>
          <p:nvPr/>
        </p:nvPicPr>
        <p:blipFill>
          <a:blip r:embed="rId2"/>
          <a:stretch>
            <a:fillRect/>
          </a:stretch>
        </p:blipFill>
        <p:spPr>
          <a:xfrm>
            <a:off x="5181447" y="2331720"/>
            <a:ext cx="1828800" cy="1828800"/>
          </a:xfrm>
          <a:prstGeom prst="rect">
            <a:avLst/>
          </a:prstGeom>
        </p:spPr>
      </p:pic>
      <p:sp>
        <p:nvSpPr>
          <p:cNvPr id="17" name="TextBox 16"/>
          <p:cNvSpPr txBox="1"/>
          <p:nvPr/>
        </p:nvSpPr>
        <p:spPr>
          <a:xfrm>
            <a:off x="1371600" y="4297680"/>
            <a:ext cx="9418320" cy="548640"/>
          </a:xfrm>
          <a:prstGeom prst="rect">
            <a:avLst/>
          </a:prstGeom>
          <a:noFill/>
        </p:spPr>
        <p:txBody>
          <a:bodyPr wrap="square" lIns="45720" rIns="45720" tIns="32003" bIns="32003" anchor="t">
            <a:spAutoFit/>
          </a:bodyPr>
          <a:lstStyle/>
          <a:p>
            <a:pPr rtl="1" algn="ctr">
              <a:spcAft>
                <a:spcPts val="400"/>
              </a:spcAft>
            </a:pPr>
            <a:r>
              <a:rPr sz="2600" b="1" lang="he-IL">
                <a:solidFill>
                  <a:srgbClr val="6A3FC9"/>
                </a:solidFill>
                <a:latin typeface="Arial"/>
                <a:ea typeface="Arial"/>
                <a:cs typeface="Arial"/>
                <a:sym typeface="Arial"/>
              </a:rPr>
              <a:t>יצרה: רוית ראש בן ישי</a:t>
            </a:r>
          </a:p>
        </p:txBody>
      </p:sp>
      <p:sp>
        <p:nvSpPr>
          <p:cNvPr id="18" name="TextBox 17"/>
          <p:cNvSpPr txBox="1"/>
          <p:nvPr/>
        </p:nvSpPr>
        <p:spPr>
          <a:xfrm>
            <a:off x="1371600" y="48920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לצלול פנימה · 27 נושאים מעולם הנוער</a:t>
            </a:r>
          </a:p>
        </p:txBody>
      </p:sp>
      <p:sp>
        <p:nvSpPr>
          <p:cNvPr id="19" name="TextBox 18"/>
          <p:cNvSpPr txBox="1"/>
          <p:nvPr/>
        </p:nvSpPr>
        <p:spPr>
          <a:xfrm>
            <a:off x="1371600" y="53492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האתר והחוברות: </a:t>
            </a:r>
            <a:r>
              <a:rPr sz="1600" b="1" lang="he-IL">
                <a:solidFill>
                  <a:srgbClr val="3D7BD9"/>
                </a:solidFill>
                <a:latin typeface="Arial"/>
                <a:ea typeface="Arial"/>
                <a:cs typeface="Arial"/>
                <a:sym typeface="Arial"/>
                <a:hlinkClick r:id="rId3"/>
              </a:rPr>
              <a:t>noar-beomek.sites.tab.bot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מה קורה לי בפנים – מצגת מלווה</dc:title>
  <dc:subject/>
  <dc:creator>רוית ראש בן ישי</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