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מה ההבדל המרכזי בין מנגה לאנימה? ← מנגה היא קומיקס יפני מודפס, ואנימה היא הנפשה יפנית על המסך | מדוע נכון לומר שמנגה היא מדיום ולא ז׳אנר? ← כי בתוך המנגה קיימים כל הז׳אנרים, מאקשן ועד דרמה</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המילה 'הנפשה' בנויה מהשורש נ־פ־ש. מה הקשר בין השורש למשמעות המילה? ← מכניסים 'נפש', כלומר חיים ותנועה, לתוך ציורים. המשפט בטקסט: "הקטגוריה אומרת למי הסיפור פונה…".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מנגה מודפסת בדרך כלל בצבעים מלאים. | ✅ נכון – מנגה מסורתית מעוצבת לקריאה מימין לשמאל. | ✅ נכון – שונן נחשב לקהל היעד הרחב ביותר. | ❌ לא נכון – כל אנימה מתחילה תמיד כמנגה.</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נקראת מימין לשמאל ← 📘 קרוב לעולם המנגה | מוסיפה לסיפור תנועה, צבע, מוזיקה ומשחק קולי ← 📺 קרוב לעולם האנימה | מודפסת בדרך כלל בשחור-לבן, קודם במגזינים ואחר כך בכרכים ← 📘 קרוב לעולם המנגה | מופקת באולפן הנפשה בצוות גדול ← 📺 קרוב לעולם האנימה | מאפשרת לעצור בכל ציור ולקרוא בקצב אישי ← 📘 קרוב לעולם המנגה | יש בה מדבבים ומדבבות שנותנים קול לדמויות ← 📺 קרוב לעולם האנימה</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"כתוביות או דיבוב – האם בכלל יש מי שצודק?" ושאלות בסגנון בגרות על מטרה, מבנה וקישוריות. תשובות: מהי המטרה העיקרית של הכותב/ת? ← לטעון שהשאלה 'מי צודק?' שגויה ושהבחירה צריכה להתאים למטרת הצפייה | מה תפקידה של הפסקה החמישית במבנה הטיעון? ← להציג טענת נגד ולהפריך אותה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manga-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מנגה ואנימה</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לקרוא מימין לשמאל</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הרימו יד: מי קרא/ה פעם ספר מצויר? מי צפה/תה בסדרה מצוירת? האם זה אותו דבר? ואם הייתם מקבלים ספר שנראה כאילו הוא נפתח 'מהסוף', מה הייתם עושים?</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להבחין בין מנגה (קומיקס יפני מודפס) לאנימה (הנפשה יפנית על המסך) כמדיומים ולא כז׳אנרים, ולהבין שקהל יעד הוא המלצה ולא גדר.</a:t>
            </a:r>
          </a:p>
          <a:p>
            <a:pPr rtl="1" algn="r">
              <a:spcAft>
                <a:spcPts val="600"/>
              </a:spcAft>
            </a:pPr>
            <a:r>
              <a:rPr sz="1500" b="0" lang="he-IL">
                <a:solidFill>
                  <a:srgbClr val="2B2540"/>
                </a:solidFill>
                <a:latin typeface="Arial"/>
                <a:ea typeface="Arial"/>
                <a:cs typeface="Arial"/>
                <a:sym typeface="Arial"/>
              </a:rPr>
              <a:t>• לאתר מידע בטקסט ובטבלה, להסיק מסקנות מבחירות של דמות ולזהות את מבנה הטיעון: טענה, נימוק, טענת נגד, הפרכה ומסקנה.</a:t>
            </a:r>
          </a:p>
          <a:p>
            <a:pPr rtl="1" algn="r">
              <a:spcAft>
                <a:spcPts val="600"/>
              </a:spcAft>
            </a:pPr>
            <a:r>
              <a:rPr sz="1500" b="0" lang="he-IL">
                <a:solidFill>
                  <a:srgbClr val="2B2540"/>
                </a:solidFill>
                <a:latin typeface="Arial"/>
                <a:ea typeface="Arial"/>
                <a:cs typeface="Arial"/>
                <a:sym typeface="Arial"/>
              </a:rPr>
              <a:t>• לנסח עמדה מנומקת בשאלה 'כתוביות או דיבוב?', להתייחס גם לטיעון החזק של הצד השני ולהבין שכל תרגום הוא גם פרשנות.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המוסכמה</a:t>
            </a:r>
          </a:p>
          <a:p>
            <a:pPr rtl="1" algn="ctr">
              <a:spcAft>
                <a:spcPts val="600"/>
              </a:spcAft>
            </a:pPr>
            <a:r>
              <a:rPr sz="1700" b="0" lang="he-IL">
                <a:solidFill>
                  <a:srgbClr val="2B2540"/>
                </a:solidFill>
                <a:latin typeface="Arial"/>
                <a:ea typeface="Arial"/>
                <a:cs typeface="Arial"/>
                <a:sym typeface="Arial"/>
              </a:rPr>
              <a:t>כלל מקובל שכולם נוהגים לפיו, גם אם הוא לא כתוב בחוק</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הנפשה</a:t>
            </a:r>
          </a:p>
          <a:p>
            <a:pPr rtl="1" algn="ctr">
              <a:spcAft>
                <a:spcPts val="600"/>
              </a:spcAft>
            </a:pPr>
            <a:r>
              <a:rPr sz="1700" b="0" lang="he-IL">
                <a:solidFill>
                  <a:srgbClr val="2B2540"/>
                </a:solidFill>
                <a:latin typeface="Arial"/>
                <a:ea typeface="Arial"/>
                <a:cs typeface="Arial"/>
                <a:sym typeface="Arial"/>
              </a:rPr>
              <a:t>אנימציה: יצירת תנועה מציורים, כאילו הכנסנו בהם 'נפש'</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מדיומים</a:t>
            </a:r>
          </a:p>
          <a:p>
            <a:pPr rtl="1" algn="ctr">
              <a:spcAft>
                <a:spcPts val="600"/>
              </a:spcAft>
            </a:pPr>
            <a:r>
              <a:rPr sz="1700" b="0" lang="he-IL">
                <a:solidFill>
                  <a:srgbClr val="2B2540"/>
                </a:solidFill>
                <a:latin typeface="Arial"/>
                <a:ea typeface="Arial"/>
                <a:cs typeface="Arial"/>
                <a:sym typeface="Arial"/>
              </a:rPr>
              <a:t>אמצעים להעברת סיפור או מידע: דף מודפס, מסך, רדיו</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ז׳אנר</a:t>
            </a:r>
          </a:p>
          <a:p>
            <a:pPr rtl="1" algn="ctr">
              <a:spcAft>
                <a:spcPts val="600"/>
              </a:spcAft>
            </a:pPr>
            <a:r>
              <a:rPr sz="1700" b="0" lang="he-IL">
                <a:solidFill>
                  <a:srgbClr val="2B2540"/>
                </a:solidFill>
                <a:latin typeface="Arial"/>
                <a:ea typeface="Arial"/>
                <a:cs typeface="Arial"/>
                <a:sym typeface="Arial"/>
              </a:rPr>
              <a:t>סוג של סיפור לפי התוכן: קומדיה, מתח, ספורט, דרמה</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המו״לים</a:t>
            </a:r>
          </a:p>
          <a:p>
            <a:pPr rtl="1" algn="ctr">
              <a:spcAft>
                <a:spcPts val="600"/>
              </a:spcAft>
            </a:pPr>
            <a:r>
              <a:rPr sz="1700" b="0" lang="he-IL">
                <a:solidFill>
                  <a:srgbClr val="2B2540"/>
                </a:solidFill>
                <a:latin typeface="Arial"/>
                <a:ea typeface="Arial"/>
                <a:cs typeface="Arial"/>
                <a:sym typeface="Arial"/>
              </a:rPr>
              <a:t>המוציאים לאור: מי שמפיקים, מדפיסים ומפיצים ספרים ומגזינים</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מנגה, אנימה, ומה שביניהן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שאלה של מפה. סיכוי טוב שכבר פגשתם אנימה: בסדרה בטלוויזיה, בסרטון ברשת או על חולצה של חבר או חברה. אבל כשמישהו אומר 'אני קורא מנגה' ומישהי אחרת אומרת 'אני צופה באנימה', האם הם מדברים על אותו דבר? כמעט, אבל לא. הנה המפה.</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תחנת עצירה: הסתכלו בטבלה. איזו שורה הכי הפתיעה אתכם? נסו לחשוב על סיפור שאתם מכירים ולמקם אותו בטבלה.</a:t>
            </a:r>
          </a:p>
        </p:txBody>
      </p:sp>
      <p:pic>
        <p:nvPicPr>
          <p:cNvPr id="19" name="Picture 18" descr="manga-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נצוף על פני המים ונאתר מידע שכתוב בטקסט ובטבלה.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מה ההבדל המרכזי בין מנגה לאנימה?</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אין הבדל, אלה שני שמות לאותו דבר</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מנגה היא קומיקס יפני מודפס, ואנימה היא הנפשה יפנית על המסך</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מנגה מיועדת לילדים ואנימה למבוגרים</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מדוע נכון לומר שמנגה היא מדיום ולא ז׳אנר?</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כי כל המנגות דומות בסגנון</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כי ביפן אין ז׳אנרים</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כי בתוך המנגה קיימים כל הז׳אנרים, מאקשן ועד דרמה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נסיק מסקנות, נקשר בין חלקי הטקסט ונבדוק את המילים.</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המילה 'הנפשה' בנויה מהשורש נ־פ־ש. מה הקשר בין השורש למשמעות המילה?</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מכניסים 'נפש', כלומר חיים ותנועה, לתוך ציורים</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נופשים ונחים מול המסך</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נושמים עמוק לפני הצפייה</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מה הקטגוריה אומרת ומה היא לא אומרת</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הגענו למעמקים: כאן תביעו דעה, תיצרו ותתחברו לעולם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נועם והמדף של שוג׳ו</a:t>
            </a:r>
          </a:p>
          <a:p>
            <a:pPr rtl="1" algn="r">
              <a:spcAft>
                <a:spcPts val="800"/>
              </a:spcAft>
            </a:pPr>
            <a:r>
              <a:rPr sz="1800" b="0" lang="he-IL">
                <a:solidFill>
                  <a:srgbClr val="2B2540"/>
                </a:solidFill>
                <a:latin typeface="Arial"/>
                <a:ea typeface="Arial"/>
                <a:cs typeface="Arial"/>
                <a:sym typeface="Arial"/>
              </a:rPr>
              <a:t>נועם, תלמיד כיתה ח׳, אוהב לקרוא שוג׳ו על חברות בבית הספר. חבר מהכיתה ראה את הכרך וצחק: ׳זה בכלל לבנות!׳. נועם הרגיש נבוך ושקל להפסיק לקרוא.</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נועם יכול לחשוב או לומר לחבר? היעזרו במה שלמדתם בטקסט על קהלי יעד.</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חבר או חברה אומרים לכם: 'אני לא קורא/ת מנגה, אני רק צופה באנימה.' כתבו פסקת עמדה (6–8 שורות): האם כדאי לנסות גם לקרוא מנגה? פתחו במשפט עמדה, הביאו שני נימוקים מהטקסט או מהטבלה, הסבירו מה מרוויחים ומה מפסידים בכל אחת מהדרכים, וכתבו בלי לשפוט.</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מנגה מודפסת בדרך כלל בצבעים מלאים.</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מנגה מסורתית מעוצבת לקריאה מימין לשמאל.</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שונן נחשב לקהל היעד הרחב ביותר.</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כל אנימה מתחילה תמיד כמנגה.</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כל מאפיין: האם הוא קרוב יותר לעולם המנגה או לעולם האנימה?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נקראת מימין לשמאל</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מוסיפה לסיפור תנועה, צבע, מוזיקה ומשחק קולי</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מודפסת בדרך כלל בשחור-לבן, קודם במגזינים ואחר כך בכרכים</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מופקת באולפן הנפשה בצוות גדול</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מאפשרת לעצור בכל ציור ולקרוא בקצב אישי</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יש בה מדבבים ומדבבות שנותנים קול לדמויות</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קרוב לעולם המנגה</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קרוב לעולם האנימה</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יובל חשב שהכרך הודפס הפוך, ופלור סיפרה לו שגם היא התבלבלה בפעם הראשונה. למה קל יותר ללמוד דבר חדש ממי שמודה בטעות משלו/ה? מתי זה קרה לכם?</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'קהל יעד, לא גדר': האם קרה לכם שוויתרתם על ספר, סדרה או תחביב כי אמרו לכם שזה 'לא בשבילכם'? מה הייתם אומרים היום לחבר או לחברה במצב כזה?</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אמן אחד, אומנות שהתחילה על דף והפכה לתעשייה עולמית: מה לדעתכם צריך כדי שיצירה תצליח גם מחוץ לארץ שבה נוצרה? ומה יוצר/ת מרוויח/ה מהכרת תרבויות אחרות?</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גש״ר מאח״ד – שישה ערוצים שמחזקים אותי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10058400" y="2286000"/>
            <a:ext cx="173736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גוף</a:t>
            </a:r>
          </a:p>
        </p:txBody>
      </p:sp>
      <p:sp>
        <p:nvSpPr>
          <p:cNvPr id="17" name="Rounded Rectangle 16"/>
          <p:cNvSpPr/>
          <p:nvPr/>
        </p:nvSpPr>
        <p:spPr>
          <a:xfrm>
            <a:off x="8183879" y="2286000"/>
            <a:ext cx="173736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שכל</a:t>
            </a:r>
          </a:p>
        </p:txBody>
      </p:sp>
      <p:sp>
        <p:nvSpPr>
          <p:cNvPr id="18" name="Rounded Rectangle 17"/>
          <p:cNvSpPr/>
          <p:nvPr/>
        </p:nvSpPr>
        <p:spPr>
          <a:xfrm>
            <a:off x="6309360" y="2286000"/>
            <a:ext cx="173736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רגש</a:t>
            </a:r>
          </a:p>
        </p:txBody>
      </p:sp>
      <p:sp>
        <p:nvSpPr>
          <p:cNvPr id="19" name="Rounded Rectangle 18"/>
          <p:cNvSpPr/>
          <p:nvPr/>
        </p:nvSpPr>
        <p:spPr>
          <a:xfrm>
            <a:off x="4434840" y="2286000"/>
            <a:ext cx="173736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אמונה וערכים</a:t>
            </a:r>
          </a:p>
        </p:txBody>
      </p:sp>
      <p:sp>
        <p:nvSpPr>
          <p:cNvPr id="20" name="Rounded Rectangle 19"/>
          <p:cNvSpPr/>
          <p:nvPr/>
        </p:nvSpPr>
        <p:spPr>
          <a:xfrm>
            <a:off x="2560320" y="2286000"/>
            <a:ext cx="1737360"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חברה</a:t>
            </a:r>
          </a:p>
        </p:txBody>
      </p:sp>
      <p:sp>
        <p:nvSpPr>
          <p:cNvPr id="21" name="Rounded Rectangle 20"/>
          <p:cNvSpPr/>
          <p:nvPr/>
        </p:nvSpPr>
        <p:spPr>
          <a:xfrm>
            <a:off x="685800" y="2286000"/>
            <a:ext cx="1737360" cy="1600200"/>
          </a:xfrm>
          <a:prstGeom prst="roundRect">
            <a:avLst>
              <a:gd name="adj" fmla="val 11428"/>
            </a:avLst>
          </a:prstGeom>
          <a:solidFill>
            <a:srgbClr val="FFF6CC"/>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דמיון</a:t>
            </a:r>
          </a:p>
        </p:txBody>
      </p:sp>
      <p:sp>
        <p:nvSpPr>
          <p:cNvPr id="22" name="Rounded Rectangle 21"/>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הכרך נפתח מהסוף והדמויות קופצות מהדף? גש״ר מאח״ד לקורא/ת: גוף – יושבים בנוח, שכל – לומדים כיוון קריאה חדש, רגש – מתחברים לדמות, חברה – מועדון קריאה, דמיון – מציירים בעצמנו, ובחירה – כתוביות או דיבוב? שומעים את שני הצדדים.</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„טענתי היא שהשאלה 'מי צודק?' היא שאלה שגויה. משום שכל תרגום הוא גם פרשנות, אין צורת צפייה אחת 'נכונה'. יש צורת צפייה שמתאימה למטרה מסוימת. כדי להבין זאת, כדאי להקשיב ברצינות לשני הצדדים.“</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המטרה העיקרית של הכותב/ת?</a:t>
            </a:r>
          </a:p>
          <a:p>
            <a:pPr rtl="1" algn="r">
              <a:spcAft>
                <a:spcPts val="200"/>
              </a:spcAft>
            </a:pPr>
            <a:r>
              <a:rPr sz="1400" b="0" lang="he-IL">
                <a:solidFill>
                  <a:srgbClr val="6B6880"/>
                </a:solidFill>
                <a:latin typeface="Arial"/>
                <a:ea typeface="Arial"/>
                <a:cs typeface="Arial"/>
                <a:sym typeface="Arial"/>
              </a:rPr>
              <a:t>א. לשכנע שדיבוב עדיף תמיד   ב. לטעון שהשאלה 'מי צודק?' שגויה ושהבחירה צריכה להתאים למטרת הצפייה   ג. לספר על ההיסטוריה של האנימה ביפן</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החמישית במבנה הטיעון?</a:t>
            </a:r>
          </a:p>
          <a:p>
            <a:pPr rtl="1" algn="r">
              <a:spcAft>
                <a:spcPts val="200"/>
              </a:spcAft>
            </a:pPr>
            <a:r>
              <a:rPr sz="1400" b="0" lang="he-IL">
                <a:solidFill>
                  <a:srgbClr val="6B6880"/>
                </a:solidFill>
                <a:latin typeface="Arial"/>
                <a:ea typeface="Arial"/>
                <a:cs typeface="Arial"/>
                <a:sym typeface="Arial"/>
              </a:rPr>
              <a:t>א. להציג טענת נגד ולהפריך אותה   ב. להוסיף נימוק בעד הדיבוב   ג. לסכם את הטקסט</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הפסקה החמישית תורמת לביסוס הטענה המרכזית של הכותב/ת. בתשובתכם התייחסו למבנה ׳טענת נגד והפרכה׳ ולמילות הקישור שבפסקה.</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אַתֶּם אוֹהֲבִים סְרָטִים מְצוּיָּרִים אוֹ סִפְרֵי קוֹמִיקְס? מָה אַתֶּם אוֹהֲבִים לִרְאוֹת אוֹ לִקְרוֹא?</a:t>
            </a:r>
          </a:p>
          <a:p>
            <a:pPr rtl="1" algn="r">
              <a:spcAft>
                <a:spcPts val="500"/>
              </a:spcAft>
            </a:pPr>
            <a:r>
              <a:rPr sz="1700" b="1" lang="he-IL">
                <a:solidFill>
                  <a:srgbClr val="6A3FC9"/>
                </a:solidFill>
                <a:latin typeface="Arial"/>
                <a:ea typeface="Arial"/>
                <a:cs typeface="Arial"/>
                <a:sym typeface="Arial"/>
              </a:rPr>
              <a:t>אָמֵן </a:t>
            </a:r>
            <a:r>
              <a:rPr sz="1500" b="0" lang="he-IL">
                <a:solidFill>
                  <a:srgbClr val="6B6880"/>
                </a:solidFill>
                <a:latin typeface="Arial"/>
                <a:ea typeface="Arial"/>
                <a:cs typeface="Arial"/>
                <a:sym typeface="Arial"/>
              </a:rPr>
              <a:t>– artist</a:t>
            </a:r>
          </a:p>
          <a:p>
            <a:pPr rtl="1" algn="r">
              <a:spcAft>
                <a:spcPts val="500"/>
              </a:spcAft>
            </a:pPr>
            <a:r>
              <a:rPr sz="1700" b="1" lang="he-IL">
                <a:solidFill>
                  <a:srgbClr val="6A3FC9"/>
                </a:solidFill>
                <a:latin typeface="Arial"/>
                <a:ea typeface="Arial"/>
                <a:cs typeface="Arial"/>
                <a:sym typeface="Arial"/>
              </a:rPr>
              <a:t>כִּינּוּי </a:t>
            </a:r>
            <a:r>
              <a:rPr sz="1500" b="0" lang="he-IL">
                <a:solidFill>
                  <a:srgbClr val="6B6880"/>
                </a:solidFill>
                <a:latin typeface="Arial"/>
                <a:ea typeface="Arial"/>
                <a:cs typeface="Arial"/>
                <a:sym typeface="Arial"/>
              </a:rPr>
              <a:t>– nickname</a:t>
            </a:r>
          </a:p>
          <a:p>
            <a:pPr rtl="1" algn="r">
              <a:spcAft>
                <a:spcPts val="500"/>
              </a:spcAft>
            </a:pPr>
            <a:r>
              <a:rPr sz="1700" b="1" lang="he-IL">
                <a:solidFill>
                  <a:srgbClr val="6A3FC9"/>
                </a:solidFill>
                <a:latin typeface="Arial"/>
                <a:ea typeface="Arial"/>
                <a:cs typeface="Arial"/>
                <a:sym typeface="Arial"/>
              </a:rPr>
              <a:t>סְרָטִים מְצוּיָּרִים </a:t>
            </a:r>
            <a:r>
              <a:rPr sz="1500" b="0" lang="he-IL">
                <a:solidFill>
                  <a:srgbClr val="6B6880"/>
                </a:solidFill>
                <a:latin typeface="Arial"/>
                <a:ea typeface="Arial"/>
                <a:cs typeface="Arial"/>
                <a:sym typeface="Arial"/>
              </a:rPr>
              <a:t>– cartoons, animated films</a:t>
            </a:r>
          </a:p>
          <a:p>
            <a:pPr rtl="1" algn="r">
              <a:spcAft>
                <a:spcPts val="500"/>
              </a:spcAft>
            </a:pPr>
            <a:r>
              <a:rPr sz="1700" b="1" lang="he-IL">
                <a:solidFill>
                  <a:srgbClr val="6A3FC9"/>
                </a:solidFill>
                <a:latin typeface="Arial"/>
                <a:ea typeface="Arial"/>
                <a:cs typeface="Arial"/>
                <a:sym typeface="Arial"/>
              </a:rPr>
              <a:t>מִחוּץ לְיַפָּן </a:t>
            </a:r>
            <a:r>
              <a:rPr sz="1500" b="0" lang="he-IL">
                <a:solidFill>
                  <a:srgbClr val="6B6880"/>
                </a:solidFill>
                <a:latin typeface="Arial"/>
                <a:ea typeface="Arial"/>
                <a:cs typeface="Arial"/>
                <a:sym typeface="Arial"/>
              </a:rPr>
              <a:t>– outside of Japan</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אתם אוהבים ספרים עם ציורים? איזה ספר?</a:t>
            </a:r>
          </a:p>
          <a:p>
            <a:pPr rtl="1" algn="r">
              <a:spcAft>
                <a:spcPts val="500"/>
              </a:spcAft>
            </a:pPr>
            <a:r>
              <a:rPr sz="1800" b="0" lang="he-IL">
                <a:solidFill>
                  <a:srgbClr val="2B2540"/>
                </a:solidFill>
                <a:latin typeface="Arial"/>
                <a:ea typeface="Arial"/>
                <a:cs typeface="Arial"/>
                <a:sym typeface="Arial"/>
              </a:rPr>
              <a:t>מה זה מנגה?</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ספר עם ציורים</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כדור</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תפוח</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מנגה ואנימה</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משפט אחד: מה ההבדל בין מנגה לאנימה, ולמה הן מדיומים ולא ז׳אנרים?</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קהל יעד הוא ___ ולא ___, ולכן ___. ומה בודקים יחד עם ההורים לפני שמתחילים סדרה חדשה?</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כתוביות או דיבוב: כתבו את הטיעון החזק ביותר של הצד שאתם לא בוחרים/ות בו.</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מנגה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35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מנגה ואנימה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