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מה משותף לכל הגופים במערכת השמש? ← כולם חגים סביב השמש | למה נוגה חם יותר מכוכב חמה, אף שהוא רחוק יותר מהשמש? ← כי האטמוספירה הסמיכה שלו לוכדת את החום</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'בין שתי המשפחות משתרעת חגורת האסטרואידים'. מה פירוש המילה 'משתרעת' (מהשורש ש־ר־ע) במשפט הזה? ← נמתחת ומתפרשת על פני שטח גדול. המשפט בטקסט: "כנראה שזו לא כוכבית בכלל…".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האור של השמש מגיע לכדור הארץ בכשמונה דקות. | ❌ לא נכון – כוכב חמה הוא כוכב הלכת החם ביותר במערכת השמש. | ✅ נכון – חגורת האסטרואידים נמצאת בין המשפחה הפנימית למשפחה החיצונית. | ❌ לא נכון – לשבתאי יש פחות ירחים מאשר לצדק.</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כוכב חמה ← 🪨 המשפחה הפנימית – סלעיים וקטנים | צדק ← 🌀 המשפחה החיצונית – ענקי גז וקרח | נוגה ← 🪨 המשפחה הפנימית – סלעיים וקטנים | נפטון ← 🌀 המשפחה החיצונית – ענקי גז וקרח | מאדים ← 🪨 המשפחה הפנימית – סלעיים וקטנים | שבתאי ← 🌀 המשפחה החיצונית – ענקי גז וקרח</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"למה לטוס למאדים בכלל?" ושאלות בסגנון בגרות על מטרה, מבנה וקישוריות. תשובות: מהי מטרתו העיקרית של הכותב בטור? ← להציג את שני הצדדים בוויכוח על טיסות מאוישות למאדים, להראות שהשאלה המכרעת היא שאלת המטרה, ולהציע עמדה מנומקת משלו | מה תפקידה של הפסקה הרביעית ('הצד השני עונה בחדות...') במבנה הטיעון? ← היא מציגה את טענות הנגד לטיסה מאוישת: מחיר, קרינה, סכנה לחיים, רובוטים שכבר חוקרים, ובעיות על כדור הארץ</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chalal-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מבט אל הכוכבים</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חלל</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עצמו עיניים לרגע: מתי בפעם האחרונה הסתכלתם על שמיים מלאי כוכבים? מה ראיתם שם? ומה, לדעתכם, מסתתר בשמיים שאי אפשר לראות מתוך העיר?</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ולהבין מידע גלוי על מערכת השמש ועל החיים בתחנת החלל, כולל מידע מתוך טבלה: מספרי מפתח והשוואה בין כוכבי לכת.</a:t>
            </a:r>
          </a:p>
          <a:p>
            <a:pPr rtl="1" algn="r">
              <a:spcAft>
                <a:spcPts val="600"/>
              </a:spcAft>
            </a:pPr>
            <a:r>
              <a:rPr sz="1500" b="0" lang="he-IL">
                <a:solidFill>
                  <a:srgbClr val="2B2540"/>
                </a:solidFill>
                <a:latin typeface="Arial"/>
                <a:ea typeface="Arial"/>
                <a:cs typeface="Arial"/>
                <a:sym typeface="Arial"/>
              </a:rPr>
              <a:t>• לזהות מבנה של טקסט: רצף סיפורי של ציפייה, כישלון, תכנון מחדש והצלחה, ומבנה טיעוני של טענה, נימוקים, טענת נגד ומסקנה. לזהות גם את תפקידן של מילות הקישור.</a:t>
            </a:r>
          </a:p>
          <a:p>
            <a:pPr rtl="1" algn="r">
              <a:spcAft>
                <a:spcPts val="600"/>
              </a:spcAft>
            </a:pPr>
            <a:r>
              <a:rPr sz="1500" b="0" lang="he-IL">
                <a:solidFill>
                  <a:srgbClr val="2B2540"/>
                </a:solidFill>
                <a:latin typeface="Arial"/>
                <a:ea typeface="Arial"/>
                <a:cs typeface="Arial"/>
                <a:sym typeface="Arial"/>
              </a:rPr>
              <a:t>• לגבש עמדה אישית ומנומקת בשאלת הטיסות המאוישות למאדים, מתוך הבחנה בין שאלת יכולת לשאלת מטרה, ולהכיר כללי בטיחות לתצפית בשמיים.</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מסה</a:t>
            </a:r>
          </a:p>
          <a:p>
            <a:pPr rtl="1" algn="ctr">
              <a:spcAft>
                <a:spcPts val="600"/>
              </a:spcAft>
            </a:pPr>
            <a:r>
              <a:rPr sz="1700" b="0" lang="he-IL">
                <a:solidFill>
                  <a:srgbClr val="2B2540"/>
                </a:solidFill>
                <a:latin typeface="Arial"/>
                <a:ea typeface="Arial"/>
                <a:cs typeface="Arial"/>
                <a:sym typeface="Arial"/>
              </a:rPr>
              <a:t>כמות החומר שיש בגוף. ככל שהמסה גדולה יותר, כך הכבידה שלו חזקה יותר.</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אטמוספירה</a:t>
            </a:r>
          </a:p>
          <a:p>
            <a:pPr rtl="1" algn="ctr">
              <a:spcAft>
                <a:spcPts val="600"/>
              </a:spcAft>
            </a:pPr>
            <a:r>
              <a:rPr sz="1700" b="0" lang="he-IL">
                <a:solidFill>
                  <a:srgbClr val="2B2540"/>
                </a:solidFill>
                <a:latin typeface="Arial"/>
                <a:ea typeface="Arial"/>
                <a:cs typeface="Arial"/>
                <a:sym typeface="Arial"/>
              </a:rPr>
              <a:t>שכבת הגזים (האוויר) שעוטפת כוכב לכת ושומרת עליו.</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אפקט החממה</a:t>
            </a:r>
          </a:p>
          <a:p>
            <a:pPr rtl="1" algn="ctr">
              <a:spcAft>
                <a:spcPts val="600"/>
              </a:spcAft>
            </a:pPr>
            <a:r>
              <a:rPr sz="1700" b="0" lang="he-IL">
                <a:solidFill>
                  <a:srgbClr val="2B2540"/>
                </a:solidFill>
                <a:latin typeface="Arial"/>
                <a:ea typeface="Arial"/>
                <a:cs typeface="Arial"/>
                <a:sym typeface="Arial"/>
              </a:rPr>
              <a:t>מצב שבו גזים באטמוספירה לוכדים את החום ולא נותנים לו לצאת, כמו בחממה.</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תחמוצת ברזל</a:t>
            </a:r>
          </a:p>
          <a:p>
            <a:pPr rtl="1" algn="ctr">
              <a:spcAft>
                <a:spcPts val="600"/>
              </a:spcAft>
            </a:pPr>
            <a:r>
              <a:rPr sz="1700" b="0" lang="he-IL">
                <a:solidFill>
                  <a:srgbClr val="2B2540"/>
                </a:solidFill>
                <a:latin typeface="Arial"/>
                <a:ea typeface="Arial"/>
                <a:cs typeface="Arial"/>
                <a:sym typeface="Arial"/>
              </a:rPr>
              <a:t>השם המדעי של חלודה. היא מה שצובע את האבק של מאדים באדום.</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משתרעת</a:t>
            </a:r>
          </a:p>
          <a:p>
            <a:pPr rtl="1" algn="ctr">
              <a:spcAft>
                <a:spcPts val="600"/>
              </a:spcAft>
            </a:pPr>
            <a:r>
              <a:rPr sz="1700" b="0" lang="he-IL">
                <a:solidFill>
                  <a:srgbClr val="2B2540"/>
                </a:solidFill>
                <a:latin typeface="Arial"/>
                <a:ea typeface="Arial"/>
                <a:cs typeface="Arial"/>
                <a:sym typeface="Arial"/>
              </a:rPr>
              <a:t>נמתחת ומתפרשת על פני שטח גדול (מהשורש ש־ר־ע).</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מערכת השמש: סיור אצל השכנים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שכונה אחת בשמיים. בלילה בהיר, כשמביטים למעלה, כמעט כל מה שרואים שייך לשכונה אחת: מערכת השמש. השמש במרכז, שמונה כוכבי לכת חגים סביבה, ואיתם ירחים, אסטרואידים ושביטים. למה הכול חג סביב השמש?</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בחרו שכן אחד מהטבלה. אילו שני דברים שיש לנו בכדור הארץ חסרים לו? ואיזה דבר אחד שיש לו הייתם רוצים לראות מקרוב?</a:t>
            </a:r>
          </a:p>
        </p:txBody>
      </p:sp>
      <p:pic>
        <p:nvPicPr>
          <p:cNvPr id="19" name="Picture 18" descr="chalal-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נשחה על פני המים ונאסוף עובדות מהטקסט על השכנים שלנו בחלל.</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מה משותף לכל הגופים במערכת השמש?</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כולם סלעיים</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כולם חגים סביב השמש</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כולם כוכבי לכת</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למה נוגה חם יותר מכוכב חמה, אף שהוא רחוק יותר מהשמש?</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האטמוספירה הסמיכה שלו לוכדת את החום</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יש בו הרי געש פעילים</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הוא מסתובב מהר מאוד</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פנימה: נסיק מסקנות, נשווה ונבחן איך הטקסט בנוי.</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'בין שתי המשפחות משתרעת חגורת האסטרואידים'. מה פירוש המילה 'משתרעת' (מהשורש ש־ר־ע) במשפט הזה?</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נשרפת ונעלמת</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נמתחת ומתפרשת על פני שטח גדול</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מסתובבת סביב עצמה במהירות</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כנראה רואים כשמבחינים בערב בנקודה בהירה שלא מנצנצת.</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הדגם שנשבר</a:t>
            </a:r>
          </a:p>
          <a:p>
            <a:pPr rtl="1" algn="r">
              <a:spcAft>
                <a:spcPts val="800"/>
              </a:spcAft>
            </a:pPr>
            <a:r>
              <a:rPr sz="1800" b="0" lang="he-IL">
                <a:solidFill>
                  <a:srgbClr val="2B2540"/>
                </a:solidFill>
                <a:latin typeface="Arial"/>
                <a:ea typeface="Arial"/>
                <a:cs typeface="Arial"/>
                <a:sym typeface="Arial"/>
              </a:rPr>
              <a:t>עומר, תלמיד כיתה ח׳, הכין דגם של מערכת השמש להצגה בכיתה. בבוקר ההצגה הדגם נפל ונשבר, ועומר בטוח ש״הכול הרוס״.</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עומר יכול לחשוב או לעשות עכשיו? איך המבט ״מבחוץ״ מהפסקה האחרונה יכול לעזור לו?</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בפסקה האחרונה נאמר שכדור הארץ הוא 'כוכב לכת סלעי אחד קטן מבין שמונה, סביב שמש אחת מבין מיליארדים'. כתבו פסקת דעה מנומקת (6–8 שורות): האם המבט הזה 'מבחוץ' משנה את הפרופורציה של הבעיות היומיומיות שלנו? פתחו בטענה ברורה, הביאו שני נימוקים, וצרפו דוגמה קונקרטית מהחיים (למשל ריב קטן, ציון במבחן או לחץ לפני אירוע). השתמשו לפחות בשתי מילות קישור (כגון: משום ש..., לעומת זאת, לכן). אתגר: הכינו גם כרטיס ביקור לאחד השכנים מהטבלה – שלושה פריטי מידע מהטקסט, סיבה דמיונית אחת לבקר בו וסכנה אחת שצריך להתכונן אליה.</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האור של השמש מגיע לכדור הארץ בכשמונה דקות.</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כוכב חמה הוא כוכב הלכת החם ביותר במערכת השמש.</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חגורת האסטרואידים נמצאת בין המשפחה הפנימית למשפחה החיצונית.</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לשבתאי יש פחות ירחים מאשר לצדק.</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מיינו את כוכבי הלכת לפי המשפחה שלהם.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כוכב חמה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צדק</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נוגה</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נפטון</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מאדים</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שבתאי</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המשפחה הפנימית – סלעיים וקטנים</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המשפחה החיצונית – ענקי גז וקרח</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אלה לא ויתרה אחרי הלילה הראשון במרפסת. היא חקרה למה התצפית נכשלה ובנתה תוכנית חדשה. מתי קרה לכם שתוכנית לא הצליחה בפעם הראשונה? מה עזר לכם להירגע, לחשוב מחדש ולנסות שוב?</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בטקסט על מערכת השמש כתוב שכדור הארץ הוא 'כוכב לכת סלעי אחד קטן, מבין שמונה'. האסטרונאוטים בתחנת החלל מספרים שמלמעלה 'רואים בית אחד'. האם מבט מבחוץ יכול לשנות את הדרך שבה אנחנו מסתכלים על הבעיות היומיומיות שלנו ועל האנשים סביבנו? נמקו.</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בוויכוח על מאדים יש שתי שאלות שונות: 'אפשר?' (שאלת יכולת) ו'למה?' (שאלת מטרה). איזו מהן חשובה יותר בעיניכם, ולמה? הביאו טיעון אחד מכל צד, וגם את העמדה שלכם.</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התוכנית לתצפית נכשלה, הלילה התבזבז ונמאס? גם לאלה זה קרה. עש״ן ד״ק: עוצרים ואומרים "עצור!", מכווצים ומשחררים אגרופים, נושמים לאט – ואז דמיון מודרך וקשב: מדמיינים את השמיים החשוכים ומתכננים מחדש – מקום חשוך, זמן נכון, עיניים שמתרגלות לחושך. ובכל תצפית – אף פעם לא מסתכלים על השמש, ויוצאים לשטח חשוך רק עם מבוגר/ת.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„סוכנויות חלל וחברות פרטיות מתכננות כיום משימות למאדים, והדיון הציבורי עוסק בעיקר בשאלה 'אפשר?': האם יש מנוע חזק מספיק, האם אפשר להגן על הצוות, האם אפשר לחזור. בטור הזה אטען שזו לא השאלה החשובה.“</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הכותב בטור?</a:t>
            </a:r>
          </a:p>
          <a:p>
            <a:pPr rtl="1" algn="r">
              <a:spcAft>
                <a:spcPts val="200"/>
              </a:spcAft>
            </a:pPr>
            <a:r>
              <a:rPr sz="1400" b="0" lang="he-IL">
                <a:solidFill>
                  <a:srgbClr val="6B6880"/>
                </a:solidFill>
                <a:latin typeface="Arial"/>
                <a:ea typeface="Arial"/>
                <a:cs typeface="Arial"/>
                <a:sym typeface="Arial"/>
              </a:rPr>
              <a:t>א. להציג את שני הצדדים בוויכוח על טיסות מאוישות למאדים, להראות שהשאלה המכרעת היא שאלת המטרה, ולהציע עמדה מנומקת משלו   ב. לשכנע את הקוראים והקוראות שאין טעם לחקור את מאדים בכלל   ג. לדווח בקצרה על הטיסה סביב הירח ב־2026</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הרביעית ('הצד השני עונה בחדות...') במבנה הטיעון?</a:t>
            </a:r>
          </a:p>
          <a:p>
            <a:pPr rtl="1" algn="r">
              <a:spcAft>
                <a:spcPts val="200"/>
              </a:spcAft>
            </a:pPr>
            <a:r>
              <a:rPr sz="1400" b="0" lang="he-IL">
                <a:solidFill>
                  <a:srgbClr val="6B6880"/>
                </a:solidFill>
                <a:latin typeface="Arial"/>
                <a:ea typeface="Arial"/>
                <a:cs typeface="Arial"/>
                <a:sym typeface="Arial"/>
              </a:rPr>
              <a:t>א. היא מסכמת את עמדת הכותב   ב. היא מציגה את טענות הנגד לטיסה מאוישת: מחיר, קרינה, סכנה לחיים, רובוטים שכבר חוקרים, ובעיות על כדור הארץ   ג. היא מוסיפה עוד נימוק בעד טיסה מאוישת</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הכותב טוען שהוויכוח ״אינו באמת על טכנולוגיה, אלא על מטרה״. הסבירו כיצד ההבחנה הזאת מארגנת את מבנה הטור כולו, והביאו שתי דוגמאות מפסקאות שונות.</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מָה אַתֶּם חוֹשְׁבִים: אֵיךְ יְשֵׁנִים, אוֹכְלִים וְשׁוֹתִים בֶּחָלָל?</a:t>
            </a:r>
          </a:p>
          <a:p>
            <a:pPr rtl="1" algn="r">
              <a:spcAft>
                <a:spcPts val="500"/>
              </a:spcAft>
            </a:pPr>
            <a:r>
              <a:rPr sz="1700" b="1" lang="he-IL">
                <a:solidFill>
                  <a:srgbClr val="6A3FC9"/>
                </a:solidFill>
                <a:latin typeface="Arial"/>
                <a:ea typeface="Arial"/>
                <a:cs typeface="Arial"/>
                <a:sym typeface="Arial"/>
              </a:rPr>
              <a:t>תַּחֲנַת הֶחָלָל </a:t>
            </a:r>
            <a:r>
              <a:rPr sz="1500" b="0" lang="he-IL">
                <a:solidFill>
                  <a:srgbClr val="6B6880"/>
                </a:solidFill>
                <a:latin typeface="Arial"/>
                <a:ea typeface="Arial"/>
                <a:cs typeface="Arial"/>
                <a:sym typeface="Arial"/>
              </a:rPr>
              <a:t>– space station</a:t>
            </a:r>
          </a:p>
          <a:p>
            <a:pPr rtl="1" algn="r">
              <a:spcAft>
                <a:spcPts val="500"/>
              </a:spcAft>
            </a:pPr>
            <a:r>
              <a:rPr sz="1700" b="1" lang="he-IL">
                <a:solidFill>
                  <a:srgbClr val="6A3FC9"/>
                </a:solidFill>
                <a:latin typeface="Arial"/>
                <a:ea typeface="Arial"/>
                <a:cs typeface="Arial"/>
                <a:sym typeface="Arial"/>
              </a:rPr>
              <a:t>זְרִיחָה </a:t>
            </a:r>
            <a:r>
              <a:rPr sz="1500" b="0" lang="he-IL">
                <a:solidFill>
                  <a:srgbClr val="6B6880"/>
                </a:solidFill>
                <a:latin typeface="Arial"/>
                <a:ea typeface="Arial"/>
                <a:cs typeface="Arial"/>
                <a:sym typeface="Arial"/>
              </a:rPr>
              <a:t>– sunrise</a:t>
            </a:r>
          </a:p>
          <a:p>
            <a:pPr rtl="1" algn="r">
              <a:spcAft>
                <a:spcPts val="500"/>
              </a:spcAft>
            </a:pPr>
            <a:r>
              <a:rPr sz="1700" b="1" lang="he-IL">
                <a:solidFill>
                  <a:srgbClr val="6A3FC9"/>
                </a:solidFill>
                <a:latin typeface="Arial"/>
                <a:ea typeface="Arial"/>
                <a:cs typeface="Arial"/>
                <a:sym typeface="Arial"/>
              </a:rPr>
              <a:t>כְּבִידָה </a:t>
            </a:r>
            <a:r>
              <a:rPr sz="1500" b="0" lang="he-IL">
                <a:solidFill>
                  <a:srgbClr val="6B6880"/>
                </a:solidFill>
                <a:latin typeface="Arial"/>
                <a:ea typeface="Arial"/>
                <a:cs typeface="Arial"/>
                <a:sym typeface="Arial"/>
              </a:rPr>
              <a:t>– gravity</a:t>
            </a:r>
          </a:p>
          <a:p>
            <a:pPr rtl="1" algn="r">
              <a:spcAft>
                <a:spcPts val="500"/>
              </a:spcAft>
            </a:pPr>
            <a:r>
              <a:rPr sz="1700" b="1" lang="he-IL">
                <a:solidFill>
                  <a:srgbClr val="6A3FC9"/>
                </a:solidFill>
                <a:latin typeface="Arial"/>
                <a:ea typeface="Arial"/>
                <a:cs typeface="Arial"/>
                <a:sym typeface="Arial"/>
              </a:rPr>
              <a:t>שַׂק שֵׁינָה </a:t>
            </a:r>
            <a:r>
              <a:rPr sz="1500" b="0" lang="he-IL">
                <a:solidFill>
                  <a:srgbClr val="6B6880"/>
                </a:solidFill>
                <a:latin typeface="Arial"/>
                <a:ea typeface="Arial"/>
                <a:cs typeface="Arial"/>
                <a:sym typeface="Arial"/>
              </a:rPr>
              <a:t>– sleeping bag</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אתם רואים בשמיים? ספרו.</a:t>
            </a:r>
          </a:p>
          <a:p>
            <a:pPr rtl="1" algn="r">
              <a:spcAft>
                <a:spcPts val="500"/>
              </a:spcAft>
            </a:pPr>
            <a:r>
              <a:rPr sz="1800" b="0" lang="he-IL">
                <a:solidFill>
                  <a:srgbClr val="2B2540"/>
                </a:solidFill>
                <a:latin typeface="Arial"/>
                <a:ea typeface="Arial"/>
                <a:cs typeface="Arial"/>
                <a:sym typeface="Arial"/>
              </a:rPr>
              <a:t>מה נמצא במרכז?</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כדור הארץ</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שמש</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ירח</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מבט אל הכוכבים</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דבר אחד חדש שלמדתי היום על מערכת השמש או על תחנת החלל הוא...</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כלל בטיחות אחד לתצפית בשמיים, וגם עצה אחת מהסיפור של אלה שתעזור לראות יותר כוכבים.</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בעד או נגד שליחת בני אדם למאדים? כתבו משפט עמדה אחד ונימוק אחד. אחר כך כתבו אם זו בעיניכם שאלת יכולת או שאלת מטרה.</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מבט אל הכוכבים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26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מבט אל הכוכבים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